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3" r:id="rId5"/>
  </p:sldMasterIdLst>
  <p:notesMasterIdLst>
    <p:notesMasterId r:id="rId19"/>
  </p:notesMasterIdLst>
  <p:handoutMasterIdLst>
    <p:handoutMasterId r:id="rId20"/>
  </p:handoutMasterIdLst>
  <p:sldIdLst>
    <p:sldId id="280" r:id="rId6"/>
    <p:sldId id="1166" r:id="rId7"/>
    <p:sldId id="363" r:id="rId8"/>
    <p:sldId id="352" r:id="rId9"/>
    <p:sldId id="357" r:id="rId10"/>
    <p:sldId id="358" r:id="rId11"/>
    <p:sldId id="359" r:id="rId12"/>
    <p:sldId id="305" r:id="rId13"/>
    <p:sldId id="360" r:id="rId14"/>
    <p:sldId id="350" r:id="rId15"/>
    <p:sldId id="361" r:id="rId16"/>
    <p:sldId id="362" r:id="rId17"/>
    <p:sldId id="30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p15:clr>
            <a:srgbClr val="A4A3A4"/>
          </p15:clr>
        </p15:guide>
        <p15:guide id="2" pos="28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D004"/>
    <a:srgbClr val="EDD603"/>
    <a:srgbClr val="084A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18E45B-3DDB-4FBD-9ECC-C63171A5FE10}" v="1" dt="2023-08-07T22:34:03.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54" autoAdjust="0"/>
    <p:restoredTop sz="66802" autoAdjust="0"/>
  </p:normalViewPr>
  <p:slideViewPr>
    <p:cSldViewPr snapToGrid="0">
      <p:cViewPr varScale="1">
        <p:scale>
          <a:sx n="49" d="100"/>
          <a:sy n="49" d="100"/>
        </p:scale>
        <p:origin x="1584" y="40"/>
      </p:cViewPr>
      <p:guideLst>
        <p:guide orient="horz" pos="2064"/>
        <p:guide pos="288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3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4599737532809E-2"/>
          <c:y val="6.5585875984252001E-2"/>
          <c:w val="0.72019110892388505"/>
          <c:h val="0.82534645669291395"/>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08D-49F9-B4C7-FDC833156A3E}"/>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08D-49F9-B4C7-FDC833156A3E}"/>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008D-49F9-B4C7-FDC833156A3E}"/>
            </c:ext>
          </c:extLst>
        </c:ser>
        <c:dLbls>
          <c:showLegendKey val="0"/>
          <c:showVal val="0"/>
          <c:showCatName val="0"/>
          <c:showSerName val="0"/>
          <c:showPercent val="0"/>
          <c:showBubbleSize val="0"/>
        </c:dLbls>
        <c:gapWidth val="150"/>
        <c:axId val="-2121220968"/>
        <c:axId val="-2121217992"/>
      </c:barChart>
      <c:catAx>
        <c:axId val="-2121220968"/>
        <c:scaling>
          <c:orientation val="minMax"/>
        </c:scaling>
        <c:delete val="0"/>
        <c:axPos val="b"/>
        <c:numFmt formatCode="General" sourceLinked="0"/>
        <c:majorTickMark val="out"/>
        <c:minorTickMark val="none"/>
        <c:tickLblPos val="nextTo"/>
        <c:crossAx val="-2121217992"/>
        <c:crosses val="autoZero"/>
        <c:auto val="1"/>
        <c:lblAlgn val="ctr"/>
        <c:lblOffset val="100"/>
        <c:noMultiLvlLbl val="0"/>
      </c:catAx>
      <c:valAx>
        <c:axId val="-2121217992"/>
        <c:scaling>
          <c:orientation val="minMax"/>
        </c:scaling>
        <c:delete val="0"/>
        <c:axPos val="l"/>
        <c:majorGridlines/>
        <c:numFmt formatCode="General" sourceLinked="1"/>
        <c:majorTickMark val="out"/>
        <c:minorTickMark val="none"/>
        <c:tickLblPos val="nextTo"/>
        <c:crossAx val="-212122096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977C60-C9CE-4B5D-A794-D7BAFF626E00}" type="doc">
      <dgm:prSet loTypeId="urn:microsoft.com/office/officeart/2005/8/layout/hList7#1" loCatId="list" qsTypeId="urn:microsoft.com/office/officeart/2005/8/quickstyle/simple1" qsCatId="simple" csTypeId="urn:microsoft.com/office/officeart/2005/8/colors/accent1_2" csCatId="accent1" phldr="0"/>
      <dgm:spPr/>
    </dgm:pt>
    <dgm:pt modelId="{982A9893-AF29-44BF-9EE1-825C96CCCB84}">
      <dgm:prSet phldrT="[Text]" phldr="1"/>
      <dgm:spPr/>
      <dgm:t>
        <a:bodyPr/>
        <a:lstStyle/>
        <a:p>
          <a:endParaRPr lang="en-US" dirty="0"/>
        </a:p>
      </dgm:t>
    </dgm:pt>
    <dgm:pt modelId="{218B9BB6-ED6A-4AE6-AE96-F46EB8019E39}" type="parTrans" cxnId="{6CD0867F-E7D9-4D6E-8421-3F112030556B}">
      <dgm:prSet/>
      <dgm:spPr/>
      <dgm:t>
        <a:bodyPr/>
        <a:lstStyle/>
        <a:p>
          <a:endParaRPr lang="en-US"/>
        </a:p>
      </dgm:t>
    </dgm:pt>
    <dgm:pt modelId="{743629A4-0FAF-4D8C-AD37-606688062970}" type="sibTrans" cxnId="{6CD0867F-E7D9-4D6E-8421-3F112030556B}">
      <dgm:prSet/>
      <dgm:spPr/>
      <dgm:t>
        <a:bodyPr/>
        <a:lstStyle/>
        <a:p>
          <a:endParaRPr lang="en-US"/>
        </a:p>
      </dgm:t>
    </dgm:pt>
    <dgm:pt modelId="{4100DFDA-6187-4CAB-98EC-F1FCD515AD00}">
      <dgm:prSet phldrT="[Text]" phldr="1"/>
      <dgm:spPr/>
      <dgm:t>
        <a:bodyPr/>
        <a:lstStyle/>
        <a:p>
          <a:endParaRPr lang="en-US"/>
        </a:p>
      </dgm:t>
    </dgm:pt>
    <dgm:pt modelId="{00982176-5CFD-4A9D-B838-1841B248C78E}" type="parTrans" cxnId="{856E57D4-B6CE-4FCF-89EE-DC7E2426A457}">
      <dgm:prSet/>
      <dgm:spPr/>
      <dgm:t>
        <a:bodyPr/>
        <a:lstStyle/>
        <a:p>
          <a:endParaRPr lang="en-US"/>
        </a:p>
      </dgm:t>
    </dgm:pt>
    <dgm:pt modelId="{B1681C19-379C-4EE6-BB21-3F0D567FA05A}" type="sibTrans" cxnId="{856E57D4-B6CE-4FCF-89EE-DC7E2426A457}">
      <dgm:prSet/>
      <dgm:spPr/>
      <dgm:t>
        <a:bodyPr/>
        <a:lstStyle/>
        <a:p>
          <a:endParaRPr lang="en-US"/>
        </a:p>
      </dgm:t>
    </dgm:pt>
    <dgm:pt modelId="{29BCA6C7-AB94-4DDC-9002-88ECCECDD470}">
      <dgm:prSet phldrT="[Text]" phldr="1"/>
      <dgm:spPr/>
      <dgm:t>
        <a:bodyPr/>
        <a:lstStyle/>
        <a:p>
          <a:endParaRPr lang="en-US"/>
        </a:p>
      </dgm:t>
    </dgm:pt>
    <dgm:pt modelId="{708B6C34-6D74-4F56-A826-5CCC00AB734A}" type="parTrans" cxnId="{C2FB1B0A-9CF0-4C48-835C-E396B13158A6}">
      <dgm:prSet/>
      <dgm:spPr/>
      <dgm:t>
        <a:bodyPr/>
        <a:lstStyle/>
        <a:p>
          <a:endParaRPr lang="en-US"/>
        </a:p>
      </dgm:t>
    </dgm:pt>
    <dgm:pt modelId="{95208092-1108-42CA-8183-CAE2CBA67A17}" type="sibTrans" cxnId="{C2FB1B0A-9CF0-4C48-835C-E396B13158A6}">
      <dgm:prSet/>
      <dgm:spPr/>
      <dgm:t>
        <a:bodyPr/>
        <a:lstStyle/>
        <a:p>
          <a:endParaRPr lang="en-US"/>
        </a:p>
      </dgm:t>
    </dgm:pt>
    <dgm:pt modelId="{5259A90A-D943-4F44-B744-430CF8FFFA8D}" type="pres">
      <dgm:prSet presAssocID="{16977C60-C9CE-4B5D-A794-D7BAFF626E00}" presName="Name0" presStyleCnt="0">
        <dgm:presLayoutVars>
          <dgm:dir/>
          <dgm:resizeHandles val="exact"/>
        </dgm:presLayoutVars>
      </dgm:prSet>
      <dgm:spPr/>
    </dgm:pt>
    <dgm:pt modelId="{54CDFF4C-81B0-41BB-9998-7B4B129B3E28}" type="pres">
      <dgm:prSet presAssocID="{16977C60-C9CE-4B5D-A794-D7BAFF626E00}" presName="fgShape" presStyleLbl="fgShp" presStyleIdx="0" presStyleCnt="1"/>
      <dgm:spPr/>
    </dgm:pt>
    <dgm:pt modelId="{CE3A265A-0DB6-49CD-8425-46DFF56BDCDD}" type="pres">
      <dgm:prSet presAssocID="{16977C60-C9CE-4B5D-A794-D7BAFF626E00}" presName="linComp" presStyleCnt="0"/>
      <dgm:spPr/>
    </dgm:pt>
    <dgm:pt modelId="{D8C8F432-9D2A-423F-A480-E04ABC1348EA}" type="pres">
      <dgm:prSet presAssocID="{982A9893-AF29-44BF-9EE1-825C96CCCB84}" presName="compNode" presStyleCnt="0"/>
      <dgm:spPr/>
    </dgm:pt>
    <dgm:pt modelId="{14380E18-9A73-4693-AA09-9A5B938DE7BE}" type="pres">
      <dgm:prSet presAssocID="{982A9893-AF29-44BF-9EE1-825C96CCCB84}" presName="bkgdShape" presStyleLbl="node1" presStyleIdx="0" presStyleCnt="3"/>
      <dgm:spPr/>
    </dgm:pt>
    <dgm:pt modelId="{52792FB9-D706-44E9-8794-BA0A0D87EE97}" type="pres">
      <dgm:prSet presAssocID="{982A9893-AF29-44BF-9EE1-825C96CCCB84}" presName="nodeTx" presStyleLbl="node1" presStyleIdx="0" presStyleCnt="3">
        <dgm:presLayoutVars>
          <dgm:bulletEnabled val="1"/>
        </dgm:presLayoutVars>
      </dgm:prSet>
      <dgm:spPr/>
    </dgm:pt>
    <dgm:pt modelId="{7ED8C7D9-E7AA-49D5-B7CA-202B5E8212D9}" type="pres">
      <dgm:prSet presAssocID="{982A9893-AF29-44BF-9EE1-825C96CCCB84}" presName="invisiNode" presStyleLbl="node1" presStyleIdx="0" presStyleCnt="3"/>
      <dgm:spPr/>
    </dgm:pt>
    <dgm:pt modelId="{878BC7C1-2F4C-46EE-9F04-B02E8B8A9171}" type="pres">
      <dgm:prSet presAssocID="{982A9893-AF29-44BF-9EE1-825C96CCCB84}" presName="imagNode" presStyleLbl="fgImgPlace1" presStyleIdx="0" presStyleCnt="3"/>
      <dgm:spPr/>
    </dgm:pt>
    <dgm:pt modelId="{710D4F04-8E65-41C1-AE1A-EC820565D65D}" type="pres">
      <dgm:prSet presAssocID="{743629A4-0FAF-4D8C-AD37-606688062970}" presName="sibTrans" presStyleLbl="sibTrans2D1" presStyleIdx="0" presStyleCnt="0"/>
      <dgm:spPr/>
    </dgm:pt>
    <dgm:pt modelId="{5B0D38DC-7CF7-4C7E-91E7-940A04B4AF00}" type="pres">
      <dgm:prSet presAssocID="{4100DFDA-6187-4CAB-98EC-F1FCD515AD00}" presName="compNode" presStyleCnt="0"/>
      <dgm:spPr/>
    </dgm:pt>
    <dgm:pt modelId="{8DA777F8-8704-4AAB-9FA5-0F95BB444C08}" type="pres">
      <dgm:prSet presAssocID="{4100DFDA-6187-4CAB-98EC-F1FCD515AD00}" presName="bkgdShape" presStyleLbl="node1" presStyleIdx="1" presStyleCnt="3"/>
      <dgm:spPr/>
    </dgm:pt>
    <dgm:pt modelId="{AEC3DBBF-E3B5-48F9-B68F-834054216858}" type="pres">
      <dgm:prSet presAssocID="{4100DFDA-6187-4CAB-98EC-F1FCD515AD00}" presName="nodeTx" presStyleLbl="node1" presStyleIdx="1" presStyleCnt="3">
        <dgm:presLayoutVars>
          <dgm:bulletEnabled val="1"/>
        </dgm:presLayoutVars>
      </dgm:prSet>
      <dgm:spPr/>
    </dgm:pt>
    <dgm:pt modelId="{0CDE0D8A-336E-4555-9A78-8010E6148BF3}" type="pres">
      <dgm:prSet presAssocID="{4100DFDA-6187-4CAB-98EC-F1FCD515AD00}" presName="invisiNode" presStyleLbl="node1" presStyleIdx="1" presStyleCnt="3"/>
      <dgm:spPr/>
    </dgm:pt>
    <dgm:pt modelId="{CBF537D4-A545-4B6C-939F-63E432C9F5A6}" type="pres">
      <dgm:prSet presAssocID="{4100DFDA-6187-4CAB-98EC-F1FCD515AD00}" presName="imagNode" presStyleLbl="fgImgPlace1" presStyleIdx="1" presStyleCnt="3"/>
      <dgm:spPr/>
    </dgm:pt>
    <dgm:pt modelId="{AB92182A-DE47-4F5D-AAE9-9241E3443498}" type="pres">
      <dgm:prSet presAssocID="{B1681C19-379C-4EE6-BB21-3F0D567FA05A}" presName="sibTrans" presStyleLbl="sibTrans2D1" presStyleIdx="0" presStyleCnt="0"/>
      <dgm:spPr/>
    </dgm:pt>
    <dgm:pt modelId="{4570698D-C253-448B-B958-9248DE8E585F}" type="pres">
      <dgm:prSet presAssocID="{29BCA6C7-AB94-4DDC-9002-88ECCECDD470}" presName="compNode" presStyleCnt="0"/>
      <dgm:spPr/>
    </dgm:pt>
    <dgm:pt modelId="{DC57AA67-BB0C-436A-8311-CCADCB517509}" type="pres">
      <dgm:prSet presAssocID="{29BCA6C7-AB94-4DDC-9002-88ECCECDD470}" presName="bkgdShape" presStyleLbl="node1" presStyleIdx="2" presStyleCnt="3"/>
      <dgm:spPr/>
    </dgm:pt>
    <dgm:pt modelId="{A7079005-9C7D-4CC2-AF0F-671C3A00B010}" type="pres">
      <dgm:prSet presAssocID="{29BCA6C7-AB94-4DDC-9002-88ECCECDD470}" presName="nodeTx" presStyleLbl="node1" presStyleIdx="2" presStyleCnt="3">
        <dgm:presLayoutVars>
          <dgm:bulletEnabled val="1"/>
        </dgm:presLayoutVars>
      </dgm:prSet>
      <dgm:spPr/>
    </dgm:pt>
    <dgm:pt modelId="{B649FBB1-0B4B-4609-871C-FED7BF315C9F}" type="pres">
      <dgm:prSet presAssocID="{29BCA6C7-AB94-4DDC-9002-88ECCECDD470}" presName="invisiNode" presStyleLbl="node1" presStyleIdx="2" presStyleCnt="3"/>
      <dgm:spPr/>
    </dgm:pt>
    <dgm:pt modelId="{50205122-CAA7-4B2D-9630-970F04BD2C9B}" type="pres">
      <dgm:prSet presAssocID="{29BCA6C7-AB94-4DDC-9002-88ECCECDD470}" presName="imagNode" presStyleLbl="fgImgPlace1" presStyleIdx="2" presStyleCnt="3"/>
      <dgm:spPr/>
    </dgm:pt>
  </dgm:ptLst>
  <dgm:cxnLst>
    <dgm:cxn modelId="{C2FB1B0A-9CF0-4C48-835C-E396B13158A6}" srcId="{16977C60-C9CE-4B5D-A794-D7BAFF626E00}" destId="{29BCA6C7-AB94-4DDC-9002-88ECCECDD470}" srcOrd="2" destOrd="0" parTransId="{708B6C34-6D74-4F56-A826-5CCC00AB734A}" sibTransId="{95208092-1108-42CA-8183-CAE2CBA67A17}"/>
    <dgm:cxn modelId="{20E49815-A436-8544-8063-DD2CCCDAA3E8}" type="presOf" srcId="{29BCA6C7-AB94-4DDC-9002-88ECCECDD470}" destId="{DC57AA67-BB0C-436A-8311-CCADCB517509}" srcOrd="0" destOrd="0" presId="urn:microsoft.com/office/officeart/2005/8/layout/hList7#1"/>
    <dgm:cxn modelId="{46A6F015-B8E5-CC45-ADA7-8F092F51A5A4}" type="presOf" srcId="{4100DFDA-6187-4CAB-98EC-F1FCD515AD00}" destId="{AEC3DBBF-E3B5-48F9-B68F-834054216858}" srcOrd="1" destOrd="0" presId="urn:microsoft.com/office/officeart/2005/8/layout/hList7#1"/>
    <dgm:cxn modelId="{E3E72832-4CCE-7B4A-BEB2-3D42D10B719D}" type="presOf" srcId="{29BCA6C7-AB94-4DDC-9002-88ECCECDD470}" destId="{A7079005-9C7D-4CC2-AF0F-671C3A00B010}" srcOrd="1" destOrd="0" presId="urn:microsoft.com/office/officeart/2005/8/layout/hList7#1"/>
    <dgm:cxn modelId="{11E43159-94C9-F141-865B-EA50FECCD399}" type="presOf" srcId="{B1681C19-379C-4EE6-BB21-3F0D567FA05A}" destId="{AB92182A-DE47-4F5D-AAE9-9241E3443498}" srcOrd="0" destOrd="0" presId="urn:microsoft.com/office/officeart/2005/8/layout/hList7#1"/>
    <dgm:cxn modelId="{C832DF5A-3E3D-334E-87E9-F224EFF2BA8D}" type="presOf" srcId="{743629A4-0FAF-4D8C-AD37-606688062970}" destId="{710D4F04-8E65-41C1-AE1A-EC820565D65D}" srcOrd="0" destOrd="0" presId="urn:microsoft.com/office/officeart/2005/8/layout/hList7#1"/>
    <dgm:cxn modelId="{730B117D-673C-D141-80E1-4C2835A20DBC}" type="presOf" srcId="{16977C60-C9CE-4B5D-A794-D7BAFF626E00}" destId="{5259A90A-D943-4F44-B744-430CF8FFFA8D}" srcOrd="0" destOrd="0" presId="urn:microsoft.com/office/officeart/2005/8/layout/hList7#1"/>
    <dgm:cxn modelId="{6CD0867F-E7D9-4D6E-8421-3F112030556B}" srcId="{16977C60-C9CE-4B5D-A794-D7BAFF626E00}" destId="{982A9893-AF29-44BF-9EE1-825C96CCCB84}" srcOrd="0" destOrd="0" parTransId="{218B9BB6-ED6A-4AE6-AE96-F46EB8019E39}" sibTransId="{743629A4-0FAF-4D8C-AD37-606688062970}"/>
    <dgm:cxn modelId="{DBCC4DA6-09AB-1F41-B819-5B1C424079D7}" type="presOf" srcId="{982A9893-AF29-44BF-9EE1-825C96CCCB84}" destId="{52792FB9-D706-44E9-8794-BA0A0D87EE97}" srcOrd="1" destOrd="0" presId="urn:microsoft.com/office/officeart/2005/8/layout/hList7#1"/>
    <dgm:cxn modelId="{856E57D4-B6CE-4FCF-89EE-DC7E2426A457}" srcId="{16977C60-C9CE-4B5D-A794-D7BAFF626E00}" destId="{4100DFDA-6187-4CAB-98EC-F1FCD515AD00}" srcOrd="1" destOrd="0" parTransId="{00982176-5CFD-4A9D-B838-1841B248C78E}" sibTransId="{B1681C19-379C-4EE6-BB21-3F0D567FA05A}"/>
    <dgm:cxn modelId="{2520C6F1-D0DE-F948-9350-DE07E101CEF5}" type="presOf" srcId="{4100DFDA-6187-4CAB-98EC-F1FCD515AD00}" destId="{8DA777F8-8704-4AAB-9FA5-0F95BB444C08}" srcOrd="0" destOrd="0" presId="urn:microsoft.com/office/officeart/2005/8/layout/hList7#1"/>
    <dgm:cxn modelId="{D45A37F4-4829-6F43-BD6A-EE7B5925615C}" type="presOf" srcId="{982A9893-AF29-44BF-9EE1-825C96CCCB84}" destId="{14380E18-9A73-4693-AA09-9A5B938DE7BE}" srcOrd="0" destOrd="0" presId="urn:microsoft.com/office/officeart/2005/8/layout/hList7#1"/>
    <dgm:cxn modelId="{623F7618-CC8D-5649-B8BE-D901AB7F38F3}" type="presParOf" srcId="{5259A90A-D943-4F44-B744-430CF8FFFA8D}" destId="{54CDFF4C-81B0-41BB-9998-7B4B129B3E28}" srcOrd="0" destOrd="0" presId="urn:microsoft.com/office/officeart/2005/8/layout/hList7#1"/>
    <dgm:cxn modelId="{7394D344-A1DC-D346-A4C1-0011DD5C3428}" type="presParOf" srcId="{5259A90A-D943-4F44-B744-430CF8FFFA8D}" destId="{CE3A265A-0DB6-49CD-8425-46DFF56BDCDD}" srcOrd="1" destOrd="0" presId="urn:microsoft.com/office/officeart/2005/8/layout/hList7#1"/>
    <dgm:cxn modelId="{06344920-38F6-784C-AB37-80368BE05EEA}" type="presParOf" srcId="{CE3A265A-0DB6-49CD-8425-46DFF56BDCDD}" destId="{D8C8F432-9D2A-423F-A480-E04ABC1348EA}" srcOrd="0" destOrd="0" presId="urn:microsoft.com/office/officeart/2005/8/layout/hList7#1"/>
    <dgm:cxn modelId="{2C8A5AF7-674E-964A-A80D-0010B8FF1C89}" type="presParOf" srcId="{D8C8F432-9D2A-423F-A480-E04ABC1348EA}" destId="{14380E18-9A73-4693-AA09-9A5B938DE7BE}" srcOrd="0" destOrd="0" presId="urn:microsoft.com/office/officeart/2005/8/layout/hList7#1"/>
    <dgm:cxn modelId="{7C8D25DD-7670-7B45-82DD-5DE2939BDCEA}" type="presParOf" srcId="{D8C8F432-9D2A-423F-A480-E04ABC1348EA}" destId="{52792FB9-D706-44E9-8794-BA0A0D87EE97}" srcOrd="1" destOrd="0" presId="urn:microsoft.com/office/officeart/2005/8/layout/hList7#1"/>
    <dgm:cxn modelId="{78ECDFCF-9DA4-AF45-8F05-821FE467787E}" type="presParOf" srcId="{D8C8F432-9D2A-423F-A480-E04ABC1348EA}" destId="{7ED8C7D9-E7AA-49D5-B7CA-202B5E8212D9}" srcOrd="2" destOrd="0" presId="urn:microsoft.com/office/officeart/2005/8/layout/hList7#1"/>
    <dgm:cxn modelId="{FBB1FD5E-8D0C-3C49-A0F4-C81A83B8BDAE}" type="presParOf" srcId="{D8C8F432-9D2A-423F-A480-E04ABC1348EA}" destId="{878BC7C1-2F4C-46EE-9F04-B02E8B8A9171}" srcOrd="3" destOrd="0" presId="urn:microsoft.com/office/officeart/2005/8/layout/hList7#1"/>
    <dgm:cxn modelId="{16EA1165-E658-9447-83D6-E2DB07C445E0}" type="presParOf" srcId="{CE3A265A-0DB6-49CD-8425-46DFF56BDCDD}" destId="{710D4F04-8E65-41C1-AE1A-EC820565D65D}" srcOrd="1" destOrd="0" presId="urn:microsoft.com/office/officeart/2005/8/layout/hList7#1"/>
    <dgm:cxn modelId="{BEC7DE42-C6E7-BC4B-BF8F-F844D08F0B96}" type="presParOf" srcId="{CE3A265A-0DB6-49CD-8425-46DFF56BDCDD}" destId="{5B0D38DC-7CF7-4C7E-91E7-940A04B4AF00}" srcOrd="2" destOrd="0" presId="urn:microsoft.com/office/officeart/2005/8/layout/hList7#1"/>
    <dgm:cxn modelId="{5CBA38B0-EE76-5641-8232-4A979945962D}" type="presParOf" srcId="{5B0D38DC-7CF7-4C7E-91E7-940A04B4AF00}" destId="{8DA777F8-8704-4AAB-9FA5-0F95BB444C08}" srcOrd="0" destOrd="0" presId="urn:microsoft.com/office/officeart/2005/8/layout/hList7#1"/>
    <dgm:cxn modelId="{88B49B70-395A-4B47-BC4E-AD289E462C28}" type="presParOf" srcId="{5B0D38DC-7CF7-4C7E-91E7-940A04B4AF00}" destId="{AEC3DBBF-E3B5-48F9-B68F-834054216858}" srcOrd="1" destOrd="0" presId="urn:microsoft.com/office/officeart/2005/8/layout/hList7#1"/>
    <dgm:cxn modelId="{A7EB326D-F500-9946-99F0-A4589F8D91E1}" type="presParOf" srcId="{5B0D38DC-7CF7-4C7E-91E7-940A04B4AF00}" destId="{0CDE0D8A-336E-4555-9A78-8010E6148BF3}" srcOrd="2" destOrd="0" presId="urn:microsoft.com/office/officeart/2005/8/layout/hList7#1"/>
    <dgm:cxn modelId="{899BDA00-A159-FD4C-A117-3C17DFE8EABD}" type="presParOf" srcId="{5B0D38DC-7CF7-4C7E-91E7-940A04B4AF00}" destId="{CBF537D4-A545-4B6C-939F-63E432C9F5A6}" srcOrd="3" destOrd="0" presId="urn:microsoft.com/office/officeart/2005/8/layout/hList7#1"/>
    <dgm:cxn modelId="{614A63F2-7CA1-FC44-80B2-118C2B2F68A9}" type="presParOf" srcId="{CE3A265A-0DB6-49CD-8425-46DFF56BDCDD}" destId="{AB92182A-DE47-4F5D-AAE9-9241E3443498}" srcOrd="3" destOrd="0" presId="urn:microsoft.com/office/officeart/2005/8/layout/hList7#1"/>
    <dgm:cxn modelId="{1E6D8442-A94A-A448-922D-752DDBDA531B}" type="presParOf" srcId="{CE3A265A-0DB6-49CD-8425-46DFF56BDCDD}" destId="{4570698D-C253-448B-B958-9248DE8E585F}" srcOrd="4" destOrd="0" presId="urn:microsoft.com/office/officeart/2005/8/layout/hList7#1"/>
    <dgm:cxn modelId="{09090066-2CF5-9041-B61D-2A886B2151A8}" type="presParOf" srcId="{4570698D-C253-448B-B958-9248DE8E585F}" destId="{DC57AA67-BB0C-436A-8311-CCADCB517509}" srcOrd="0" destOrd="0" presId="urn:microsoft.com/office/officeart/2005/8/layout/hList7#1"/>
    <dgm:cxn modelId="{1EAB27FF-ADB7-6F47-9CED-94F1CE0DD0B7}" type="presParOf" srcId="{4570698D-C253-448B-B958-9248DE8E585F}" destId="{A7079005-9C7D-4CC2-AF0F-671C3A00B010}" srcOrd="1" destOrd="0" presId="urn:microsoft.com/office/officeart/2005/8/layout/hList7#1"/>
    <dgm:cxn modelId="{AC8CC67B-BBD1-3047-A460-1DB491D66B29}" type="presParOf" srcId="{4570698D-C253-448B-B958-9248DE8E585F}" destId="{B649FBB1-0B4B-4609-871C-FED7BF315C9F}" srcOrd="2" destOrd="0" presId="urn:microsoft.com/office/officeart/2005/8/layout/hList7#1"/>
    <dgm:cxn modelId="{42E45520-B6D4-6C43-8178-A7C54140E71B}" type="presParOf" srcId="{4570698D-C253-448B-B958-9248DE8E585F}" destId="{50205122-CAA7-4B2D-9630-970F04BD2C9B}"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80E18-9A73-4693-AA09-9A5B938DE7BE}">
      <dsp:nvSpPr>
        <dsp:cNvPr id="0" name=""/>
        <dsp:cNvSpPr/>
      </dsp:nvSpPr>
      <dsp:spPr>
        <a:xfrm>
          <a:off x="1727" y="0"/>
          <a:ext cx="2688282" cy="4297363"/>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496" tIns="412496" rIns="412496" bIns="412496" numCol="1" spcCol="1270" anchor="ctr" anchorCtr="0">
          <a:noAutofit/>
        </a:bodyPr>
        <a:lstStyle/>
        <a:p>
          <a:pPr marL="0" lvl="0" indent="0" algn="ctr" defTabSz="2578100">
            <a:lnSpc>
              <a:spcPct val="90000"/>
            </a:lnSpc>
            <a:spcBef>
              <a:spcPct val="0"/>
            </a:spcBef>
            <a:spcAft>
              <a:spcPct val="35000"/>
            </a:spcAft>
            <a:buNone/>
          </a:pPr>
          <a:endParaRPr lang="en-US" sz="5800" kern="1200" dirty="0"/>
        </a:p>
      </dsp:txBody>
      <dsp:txXfrm>
        <a:off x="1727" y="1718945"/>
        <a:ext cx="2688282" cy="1718945"/>
      </dsp:txXfrm>
    </dsp:sp>
    <dsp:sp modelId="{878BC7C1-2F4C-46EE-9F04-B02E8B8A9171}">
      <dsp:nvSpPr>
        <dsp:cNvPr id="0" name=""/>
        <dsp:cNvSpPr/>
      </dsp:nvSpPr>
      <dsp:spPr>
        <a:xfrm>
          <a:off x="630358" y="257841"/>
          <a:ext cx="1431021" cy="1431021"/>
        </a:xfrm>
        <a:prstGeom prst="ellipse">
          <a:avLst/>
        </a:prstGeom>
        <a:solidFill>
          <a:schemeClr val="accent1">
            <a:tint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A777F8-8704-4AAB-9FA5-0F95BB444C08}">
      <dsp:nvSpPr>
        <dsp:cNvPr id="0" name=""/>
        <dsp:cNvSpPr/>
      </dsp:nvSpPr>
      <dsp:spPr>
        <a:xfrm>
          <a:off x="2770658" y="0"/>
          <a:ext cx="2688282" cy="4297363"/>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496" tIns="412496" rIns="412496" bIns="412496" numCol="1" spcCol="1270" anchor="ctr" anchorCtr="0">
          <a:noAutofit/>
        </a:bodyPr>
        <a:lstStyle/>
        <a:p>
          <a:pPr marL="0" lvl="0" indent="0" algn="ctr" defTabSz="2578100">
            <a:lnSpc>
              <a:spcPct val="90000"/>
            </a:lnSpc>
            <a:spcBef>
              <a:spcPct val="0"/>
            </a:spcBef>
            <a:spcAft>
              <a:spcPct val="35000"/>
            </a:spcAft>
            <a:buNone/>
          </a:pPr>
          <a:endParaRPr lang="en-US" sz="5800" kern="1200"/>
        </a:p>
      </dsp:txBody>
      <dsp:txXfrm>
        <a:off x="2770658" y="1718945"/>
        <a:ext cx="2688282" cy="1718945"/>
      </dsp:txXfrm>
    </dsp:sp>
    <dsp:sp modelId="{CBF537D4-A545-4B6C-939F-63E432C9F5A6}">
      <dsp:nvSpPr>
        <dsp:cNvPr id="0" name=""/>
        <dsp:cNvSpPr/>
      </dsp:nvSpPr>
      <dsp:spPr>
        <a:xfrm>
          <a:off x="3399289" y="257841"/>
          <a:ext cx="1431021" cy="1431021"/>
        </a:xfrm>
        <a:prstGeom prst="ellipse">
          <a:avLst/>
        </a:prstGeom>
        <a:solidFill>
          <a:schemeClr val="accent1">
            <a:tint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57AA67-BB0C-436A-8311-CCADCB517509}">
      <dsp:nvSpPr>
        <dsp:cNvPr id="0" name=""/>
        <dsp:cNvSpPr/>
      </dsp:nvSpPr>
      <dsp:spPr>
        <a:xfrm>
          <a:off x="5539589" y="0"/>
          <a:ext cx="2688282" cy="4297363"/>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496" tIns="412496" rIns="412496" bIns="412496" numCol="1" spcCol="1270" anchor="ctr" anchorCtr="0">
          <a:noAutofit/>
        </a:bodyPr>
        <a:lstStyle/>
        <a:p>
          <a:pPr marL="0" lvl="0" indent="0" algn="ctr" defTabSz="2578100">
            <a:lnSpc>
              <a:spcPct val="90000"/>
            </a:lnSpc>
            <a:spcBef>
              <a:spcPct val="0"/>
            </a:spcBef>
            <a:spcAft>
              <a:spcPct val="35000"/>
            </a:spcAft>
            <a:buNone/>
          </a:pPr>
          <a:endParaRPr lang="en-US" sz="5800" kern="1200"/>
        </a:p>
      </dsp:txBody>
      <dsp:txXfrm>
        <a:off x="5539589" y="1718945"/>
        <a:ext cx="2688282" cy="1718945"/>
      </dsp:txXfrm>
    </dsp:sp>
    <dsp:sp modelId="{50205122-CAA7-4B2D-9630-970F04BD2C9B}">
      <dsp:nvSpPr>
        <dsp:cNvPr id="0" name=""/>
        <dsp:cNvSpPr/>
      </dsp:nvSpPr>
      <dsp:spPr>
        <a:xfrm>
          <a:off x="6168219" y="257841"/>
          <a:ext cx="1431021" cy="1431021"/>
        </a:xfrm>
        <a:prstGeom prst="ellipse">
          <a:avLst/>
        </a:prstGeom>
        <a:solidFill>
          <a:schemeClr val="accent1">
            <a:tint val="5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CDFF4C-81B0-41BB-9998-7B4B129B3E28}">
      <dsp:nvSpPr>
        <dsp:cNvPr id="0" name=""/>
        <dsp:cNvSpPr/>
      </dsp:nvSpPr>
      <dsp:spPr>
        <a:xfrm>
          <a:off x="329183" y="3437890"/>
          <a:ext cx="7571232" cy="644604"/>
        </a:xfrm>
        <a:prstGeom prst="leftRightArrow">
          <a:avLst/>
        </a:prstGeom>
        <a:solidFill>
          <a:schemeClr val="accent1">
            <a:tint val="60000"/>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16B254-F755-154D-86D8-705F3C585905}" type="datetimeFigureOut">
              <a:rPr lang="en-US" smtClean="0"/>
              <a:pPr/>
              <a:t>8/7/2023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B07BA0-83C1-274E-9BA1-643DFA6696FC}" type="slidenum">
              <a:rPr lang="en-US" smtClean="0"/>
              <a:pPr/>
              <a:t>‹#›</a:t>
            </a:fld>
            <a:endParaRPr lang="en-US"/>
          </a:p>
        </p:txBody>
      </p:sp>
    </p:spTree>
    <p:extLst>
      <p:ext uri="{BB962C8B-B14F-4D97-AF65-F5344CB8AC3E}">
        <p14:creationId xmlns:p14="http://schemas.microsoft.com/office/powerpoint/2010/main" val="40824873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242358-85E2-2545-8677-79B1E11E6ECD}" type="datetimeFigureOut">
              <a:rPr lang="en-US" smtClean="0"/>
              <a:pPr/>
              <a:t>8/7/2023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98A01-842B-0042-9AB7-55364486B929}" type="slidenum">
              <a:rPr lang="en-US" smtClean="0"/>
              <a:pPr/>
              <a:t>‹#›</a:t>
            </a:fld>
            <a:endParaRPr lang="en-US"/>
          </a:p>
        </p:txBody>
      </p:sp>
    </p:spTree>
    <p:extLst>
      <p:ext uri="{BB962C8B-B14F-4D97-AF65-F5344CB8AC3E}">
        <p14:creationId xmlns:p14="http://schemas.microsoft.com/office/powerpoint/2010/main" val="21019035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Roboto" panose="02000000000000000000" pitchFamily="2" charset="0"/>
              </a:rPr>
              <a:t>42 CFR 422.2260</a:t>
            </a:r>
          </a:p>
          <a:p>
            <a:r>
              <a:rPr lang="en-US" b="0" i="0" dirty="0">
                <a:solidFill>
                  <a:srgbClr val="333333"/>
                </a:solidFill>
                <a:effectLst/>
                <a:latin typeface="Roboto" panose="02000000000000000000" pitchFamily="2" charset="0"/>
              </a:rPr>
              <a:t>https://www.ecfr.gov/current/title-42/section-422.2260</a:t>
            </a:r>
          </a:p>
          <a:p>
            <a:endParaRPr lang="en-US" b="0" i="0" dirty="0">
              <a:solidFill>
                <a:srgbClr val="333333"/>
              </a:solidFill>
              <a:effectLst/>
              <a:latin typeface="Roboto" panose="02000000000000000000" pitchFamily="2" charset="0"/>
            </a:endParaRPr>
          </a:p>
          <a:p>
            <a:endParaRPr lang="en-US" dirty="0"/>
          </a:p>
        </p:txBody>
      </p:sp>
      <p:sp>
        <p:nvSpPr>
          <p:cNvPr id="4" name="Slide Number Placeholder 3"/>
          <p:cNvSpPr>
            <a:spLocks noGrp="1"/>
          </p:cNvSpPr>
          <p:nvPr>
            <p:ph type="sldNum" sz="quarter" idx="5"/>
          </p:nvPr>
        </p:nvSpPr>
        <p:spPr/>
        <p:txBody>
          <a:bodyPr/>
          <a:lstStyle/>
          <a:p>
            <a:fld id="{7B898A01-842B-0042-9AB7-55364486B929}" type="slidenum">
              <a:rPr lang="en-US" smtClean="0"/>
              <a:pPr/>
              <a:t>3</a:t>
            </a:fld>
            <a:endParaRPr lang="en-US"/>
          </a:p>
        </p:txBody>
      </p:sp>
    </p:spTree>
    <p:extLst>
      <p:ext uri="{BB962C8B-B14F-4D97-AF65-F5344CB8AC3E}">
        <p14:creationId xmlns:p14="http://schemas.microsoft.com/office/powerpoint/2010/main" val="463185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HPMS Memo: Definition of Marketing Issued 5/10/23</a:t>
            </a:r>
          </a:p>
          <a:p>
            <a:endParaRPr lang="en-US" b="0" dirty="0"/>
          </a:p>
        </p:txBody>
      </p:sp>
      <p:sp>
        <p:nvSpPr>
          <p:cNvPr id="4" name="Slide Number Placeholder 3"/>
          <p:cNvSpPr>
            <a:spLocks noGrp="1"/>
          </p:cNvSpPr>
          <p:nvPr>
            <p:ph type="sldNum" sz="quarter" idx="5"/>
          </p:nvPr>
        </p:nvSpPr>
        <p:spPr/>
        <p:txBody>
          <a:bodyPr/>
          <a:lstStyle/>
          <a:p>
            <a:fld id="{6BFDC7D0-0888-C24D-AA6B-962FFF80E947}" type="slidenum">
              <a:rPr lang="en-US" smtClean="0"/>
              <a:t>4</a:t>
            </a:fld>
            <a:endParaRPr lang="en-US"/>
          </a:p>
        </p:txBody>
      </p:sp>
    </p:spTree>
    <p:extLst>
      <p:ext uri="{BB962C8B-B14F-4D97-AF65-F5344CB8AC3E}">
        <p14:creationId xmlns:p14="http://schemas.microsoft.com/office/powerpoint/2010/main" val="390643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Final Rule for 2024: https://www.federalregister.gov/documents/2023/04/12/2023-07115/medicare-program-contract-year-2024-policy-and-technical-changes-to-the-medicare-advantage-program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9998714D-7F5F-41D5-AED6-23D3372E1BD2}" type="slidenum">
              <a:rPr lang="en-US" smtClean="0"/>
              <a:t>5</a:t>
            </a:fld>
            <a:endParaRPr lang="en-US"/>
          </a:p>
        </p:txBody>
      </p:sp>
    </p:spTree>
    <p:extLst>
      <p:ext uri="{BB962C8B-B14F-4D97-AF65-F5344CB8AC3E}">
        <p14:creationId xmlns:p14="http://schemas.microsoft.com/office/powerpoint/2010/main" val="4067623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a:t>Marketing Name: </a:t>
            </a:r>
            <a:r>
              <a:rPr lang="en-US" b="0" i="0" dirty="0">
                <a:solidFill>
                  <a:srgbClr val="333333"/>
                </a:solidFill>
                <a:effectLst/>
                <a:latin typeface="Roboto" panose="02000000000000000000" pitchFamily="2" charset="0"/>
              </a:rPr>
              <a:t>https://www.ecfr.gov/current/title-42/part-422/subpart-V#p-422.2263(b)(9)</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i="0" dirty="0">
                <a:solidFill>
                  <a:srgbClr val="333333"/>
                </a:solidFill>
                <a:effectLst/>
                <a:latin typeface="Roboto" panose="02000000000000000000" pitchFamily="2" charset="0"/>
              </a:rPr>
              <a:t>Medicare Card Image: </a:t>
            </a:r>
            <a:r>
              <a:rPr lang="en-US" b="0" i="0" dirty="0">
                <a:solidFill>
                  <a:srgbClr val="333333"/>
                </a:solidFill>
                <a:effectLst/>
                <a:latin typeface="Roboto" panose="02000000000000000000" pitchFamily="2" charset="0"/>
              </a:rPr>
              <a:t>https://www.ecfr.gov/current/title-42/part-422/subpart-V#p-422.2262(a)(1)(xix)</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b="0" i="0" dirty="0">
                <a:solidFill>
                  <a:srgbClr val="333333"/>
                </a:solidFill>
                <a:effectLst/>
                <a:latin typeface="Roboto" panose="02000000000000000000" pitchFamily="2" charset="0"/>
              </a:rPr>
              <a:t>Unsubstantiated Statements: https://www.ecfr.gov/current/title-42/part-422/subpart-V#p-422.2262(a)(1)(ii)</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b="0" i="0" dirty="0">
                <a:solidFill>
                  <a:srgbClr val="333333"/>
                </a:solidFill>
                <a:effectLst/>
                <a:latin typeface="Roboto" panose="02000000000000000000" pitchFamily="2" charset="0"/>
              </a:rPr>
              <a:t>Service Area: https://www.ecfr.gov/current/title-42/part-422/subpart-V#p-422.2263(b)(8)</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b="0" i="0" dirty="0">
                <a:solidFill>
                  <a:srgbClr val="333333"/>
                </a:solidFill>
                <a:effectLst/>
                <a:latin typeface="Roboto" panose="02000000000000000000" pitchFamily="2" charset="0"/>
              </a:rPr>
              <a:t>Savings Not Realized: https://www.ecfr.gov/current/title-42/part-422/subpart-V#p-422.2263(b)(10)</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7B898A01-842B-0042-9AB7-55364486B929}" type="slidenum">
              <a:rPr lang="en-US" smtClean="0"/>
              <a:pPr/>
              <a:t>6</a:t>
            </a:fld>
            <a:endParaRPr lang="en-US"/>
          </a:p>
        </p:txBody>
      </p:sp>
    </p:spTree>
    <p:extLst>
      <p:ext uri="{BB962C8B-B14F-4D97-AF65-F5344CB8AC3E}">
        <p14:creationId xmlns:p14="http://schemas.microsoft.com/office/powerpoint/2010/main" val="1525115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Door to Door: </a:t>
            </a:r>
            <a:r>
              <a:rPr lang="en-US" b="0" i="0" dirty="0">
                <a:solidFill>
                  <a:srgbClr val="333333"/>
                </a:solidFill>
                <a:effectLst/>
                <a:latin typeface="Roboto" panose="02000000000000000000" pitchFamily="2" charset="0"/>
              </a:rPr>
              <a:t>https://www.ecfr.gov/current/title-42/part-422/subpart-V#p-422.2264(a)(2)(i)</a:t>
            </a:r>
          </a:p>
          <a:p>
            <a:pPr>
              <a:buFont typeface="Arial" panose="020B0604020202020204" pitchFamily="34" charset="0"/>
              <a:buChar char="•"/>
            </a:pPr>
            <a:r>
              <a:rPr lang="en-US" b="0" i="0" dirty="0">
                <a:solidFill>
                  <a:srgbClr val="333333"/>
                </a:solidFill>
                <a:effectLst/>
                <a:latin typeface="Roboto" panose="02000000000000000000" pitchFamily="2" charset="0"/>
              </a:rPr>
              <a:t>Opt-Out Notice: https://www.ecfr.gov/current/title-42/part-422/subpart-V#p-422.2264(b)(2)</a:t>
            </a:r>
          </a:p>
          <a:p>
            <a:pPr>
              <a:buFont typeface="Arial" panose="020B0604020202020204" pitchFamily="34" charset="0"/>
              <a:buChar char="•"/>
            </a:pPr>
            <a:r>
              <a:rPr lang="en-US" b="0" i="0" dirty="0">
                <a:solidFill>
                  <a:srgbClr val="333333"/>
                </a:solidFill>
                <a:effectLst/>
                <a:latin typeface="Roboto" panose="02000000000000000000" pitchFamily="2" charset="0"/>
              </a:rPr>
              <a:t>Sales Events after Educational Events: https://www.ecfr.gov/current/title-42/part-422/subpart-V#p-422.2264(c)(2)(i)</a:t>
            </a:r>
          </a:p>
          <a:p>
            <a:pPr>
              <a:buFont typeface="Arial" panose="020B0604020202020204" pitchFamily="34" charset="0"/>
              <a:buChar char="•"/>
            </a:pPr>
            <a:r>
              <a:rPr lang="en-US" b="0" i="0" dirty="0">
                <a:solidFill>
                  <a:srgbClr val="333333"/>
                </a:solidFill>
                <a:effectLst/>
                <a:latin typeface="Roboto" panose="02000000000000000000" pitchFamily="2" charset="0"/>
              </a:rPr>
              <a:t>Scope of Appointment: https://www.ecfr.gov/current/title-42/part-422/subpart-V#p-422.2264(c)(3)(i)</a:t>
            </a:r>
          </a:p>
          <a:p>
            <a:pPr>
              <a:buFont typeface="Arial" panose="020B0604020202020204" pitchFamily="34" charset="0"/>
              <a:buChar char="•"/>
            </a:pPr>
            <a:r>
              <a:rPr lang="en-US" b="0" i="0" dirty="0">
                <a:solidFill>
                  <a:srgbClr val="333333"/>
                </a:solidFill>
                <a:effectLst/>
                <a:latin typeface="Roboto" panose="02000000000000000000" pitchFamily="2" charset="0"/>
              </a:rPr>
              <a:t>Limit permission to contact to 12 months: https://www.ecfr.gov/current/title-42/part-422/subpart-V#p-422.2264(c)(3)(iii)(A)</a:t>
            </a:r>
          </a:p>
          <a:p>
            <a:pPr>
              <a:buFont typeface="Arial" panose="020B0604020202020204" pitchFamily="34" charset="0"/>
              <a:buNone/>
            </a:pPr>
            <a:endParaRPr lang="en-US" b="0" i="0" dirty="0">
              <a:solidFill>
                <a:srgbClr val="333333"/>
              </a:solidFill>
              <a:effectLst/>
              <a:latin typeface="Roboto" panose="02000000000000000000" pitchFamily="2" charset="0"/>
            </a:endParaRPr>
          </a:p>
          <a:p>
            <a:endParaRPr lang="en-US" dirty="0"/>
          </a:p>
        </p:txBody>
      </p:sp>
      <p:sp>
        <p:nvSpPr>
          <p:cNvPr id="4" name="Slide Number Placeholder 3"/>
          <p:cNvSpPr>
            <a:spLocks noGrp="1"/>
          </p:cNvSpPr>
          <p:nvPr>
            <p:ph type="sldNum" sz="quarter" idx="5"/>
          </p:nvPr>
        </p:nvSpPr>
        <p:spPr/>
        <p:txBody>
          <a:bodyPr/>
          <a:lstStyle/>
          <a:p>
            <a:fld id="{7B898A01-842B-0042-9AB7-55364486B929}" type="slidenum">
              <a:rPr lang="en-US" smtClean="0"/>
              <a:pPr/>
              <a:t>7</a:t>
            </a:fld>
            <a:endParaRPr lang="en-US"/>
          </a:p>
        </p:txBody>
      </p:sp>
    </p:spTree>
    <p:extLst>
      <p:ext uri="{BB962C8B-B14F-4D97-AF65-F5344CB8AC3E}">
        <p14:creationId xmlns:p14="http://schemas.microsoft.com/office/powerpoint/2010/main" val="610188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i="0" dirty="0">
                <a:solidFill>
                  <a:srgbClr val="374151"/>
                </a:solidFill>
                <a:effectLst/>
                <a:latin typeface="Söhne"/>
              </a:rPr>
              <a:t>Full discussion of Benefits: </a:t>
            </a:r>
            <a:r>
              <a:rPr lang="en-US" b="0" i="0" dirty="0">
                <a:solidFill>
                  <a:srgbClr val="333333"/>
                </a:solidFill>
                <a:effectLst/>
                <a:latin typeface="Roboto" panose="02000000000000000000" pitchFamily="2" charset="0"/>
              </a:rPr>
              <a:t>https://www.ecfr.gov/current/title-42/part-422/subpart-V#p-422.2274(c)(12)</a:t>
            </a:r>
            <a:endParaRPr lang="en-US" b="0" i="0" dirty="0">
              <a:solidFill>
                <a:srgbClr val="374151"/>
              </a:solidFill>
              <a:effectLst/>
              <a:latin typeface="Söhne"/>
            </a:endParaRPr>
          </a:p>
          <a:p>
            <a:pPr marL="171450" indent="-171450">
              <a:buFont typeface="Arial" panose="020B0604020202020204" pitchFamily="34" charset="0"/>
              <a:buChar char="•"/>
            </a:pPr>
            <a:r>
              <a:rPr lang="en-US" b="0" i="0" dirty="0">
                <a:solidFill>
                  <a:srgbClr val="374151"/>
                </a:solidFill>
                <a:effectLst/>
                <a:latin typeface="Söhne"/>
              </a:rPr>
              <a:t>Update to PECL: </a:t>
            </a:r>
            <a:r>
              <a:rPr lang="en-US" b="0" i="0" dirty="0">
                <a:solidFill>
                  <a:srgbClr val="333333"/>
                </a:solidFill>
                <a:effectLst/>
                <a:latin typeface="Roboto" panose="02000000000000000000" pitchFamily="2" charset="0"/>
              </a:rPr>
              <a:t>https://www.ecfr.gov/current/title-42/part-422/subpart-V#p-422.2267(e)(4)(viii)</a:t>
            </a:r>
            <a:endParaRPr lang="en-US" b="0" i="0" dirty="0">
              <a:solidFill>
                <a:srgbClr val="374151"/>
              </a:solidFill>
              <a:effectLst/>
              <a:latin typeface="Söhne"/>
            </a:endParaRPr>
          </a:p>
          <a:p>
            <a:pPr marL="171450" indent="-171450">
              <a:buFont typeface="Arial" panose="020B0604020202020204" pitchFamily="34" charset="0"/>
              <a:buChar char="•"/>
            </a:pPr>
            <a:r>
              <a:rPr lang="en-US" b="0" i="0" dirty="0">
                <a:solidFill>
                  <a:srgbClr val="374151"/>
                </a:solidFill>
                <a:effectLst/>
                <a:latin typeface="Söhne"/>
              </a:rPr>
              <a:t>Summary of Benefits: </a:t>
            </a:r>
            <a:r>
              <a:rPr lang="en-US" b="0" i="0" dirty="0">
                <a:solidFill>
                  <a:srgbClr val="333333"/>
                </a:solidFill>
                <a:effectLst/>
                <a:latin typeface="Roboto" panose="02000000000000000000" pitchFamily="2" charset="0"/>
              </a:rPr>
              <a:t>https://www.ecfr.gov/current/title-42/part-422/subpart-V#p-422.2267(e)(5)(ii)(A)</a:t>
            </a:r>
            <a:endParaRPr lang="en-US" b="0" i="0" dirty="0">
              <a:solidFill>
                <a:srgbClr val="374151"/>
              </a:solidFill>
              <a:effectLst/>
              <a:latin typeface="Söhne"/>
            </a:endParaRPr>
          </a:p>
          <a:p>
            <a:pPr marL="171450" indent="-171450">
              <a:buFont typeface="Arial" panose="020B0604020202020204" pitchFamily="34" charset="0"/>
              <a:buChar char="•"/>
            </a:pPr>
            <a:endParaRPr lang="en-US" b="0" i="0" dirty="0">
              <a:solidFill>
                <a:srgbClr val="374151"/>
              </a:solidFill>
              <a:effectLst/>
              <a:latin typeface="Söhne"/>
            </a:endParaRPr>
          </a:p>
          <a:p>
            <a:endParaRPr lang="en-US" dirty="0"/>
          </a:p>
        </p:txBody>
      </p:sp>
      <p:sp>
        <p:nvSpPr>
          <p:cNvPr id="4" name="Slide Number Placeholder 3"/>
          <p:cNvSpPr>
            <a:spLocks noGrp="1"/>
          </p:cNvSpPr>
          <p:nvPr>
            <p:ph type="sldNum" sz="quarter" idx="5"/>
          </p:nvPr>
        </p:nvSpPr>
        <p:spPr/>
        <p:txBody>
          <a:bodyPr/>
          <a:lstStyle/>
          <a:p>
            <a:fld id="{7B898A01-842B-0042-9AB7-55364486B929}" type="slidenum">
              <a:rPr lang="en-US" smtClean="0"/>
              <a:pPr/>
              <a:t>8</a:t>
            </a:fld>
            <a:endParaRPr lang="en-US"/>
          </a:p>
        </p:txBody>
      </p:sp>
    </p:spTree>
    <p:extLst>
      <p:ext uri="{BB962C8B-B14F-4D97-AF65-F5344CB8AC3E}">
        <p14:creationId xmlns:p14="http://schemas.microsoft.com/office/powerpoint/2010/main" val="805140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0" dirty="0">
                <a:solidFill>
                  <a:srgbClr val="374151"/>
                </a:solidFill>
                <a:latin typeface="Söhne"/>
              </a:rPr>
              <a:t>TPMO Disclaimer: </a:t>
            </a:r>
            <a:r>
              <a:rPr lang="en-US" b="0" i="0" dirty="0">
                <a:solidFill>
                  <a:srgbClr val="333333"/>
                </a:solidFill>
                <a:effectLst/>
                <a:latin typeface="Roboto" panose="02000000000000000000" pitchFamily="2" charset="0"/>
              </a:rPr>
              <a:t>https://www.ecfr.gov/current/title-42/part-422/subpart-V#p-422.2267(e)(41)</a:t>
            </a:r>
          </a:p>
          <a:p>
            <a:pPr marL="171450" indent="-171450">
              <a:buFont typeface="Arial"/>
              <a:buChar char="•"/>
            </a:pPr>
            <a:r>
              <a:rPr lang="en-US" b="0" i="0" dirty="0">
                <a:solidFill>
                  <a:srgbClr val="333333"/>
                </a:solidFill>
                <a:effectLst/>
                <a:latin typeface="Roboto" panose="02000000000000000000" pitchFamily="2" charset="0"/>
              </a:rPr>
              <a:t>Call Recordings: https://www.ecfr.gov/current/title-42/part-422/subpart-V#p-422.2274(g)(2)(ii)</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b="0" i="0" dirty="0">
                <a:solidFill>
                  <a:srgbClr val="333333"/>
                </a:solidFill>
                <a:effectLst/>
                <a:latin typeface="Roboto" panose="02000000000000000000" pitchFamily="2" charset="0"/>
              </a:rPr>
              <a:t>Listing of Plan name: https://www.ecfr.gov/current/title-42/part-422/subpart-V#p-422.2263(b)(9)</a:t>
            </a:r>
          </a:p>
          <a:p>
            <a:pPr marL="171450" indent="-171450">
              <a:buFont typeface="Arial"/>
              <a:buChar char="•"/>
            </a:pPr>
            <a:r>
              <a:rPr lang="en-US" b="0" i="0" dirty="0">
                <a:solidFill>
                  <a:srgbClr val="333333"/>
                </a:solidFill>
                <a:effectLst/>
                <a:latin typeface="Roboto" panose="02000000000000000000" pitchFamily="2" charset="0"/>
              </a:rPr>
              <a:t>Oversight Plan: https://www.ecfr.gov/current/title-42/part-422/subpart-V#p-422.2272(e)</a:t>
            </a:r>
            <a:endParaRPr lang="en-US" b="0" dirty="0">
              <a:solidFill>
                <a:srgbClr val="374151"/>
              </a:solidFill>
              <a:latin typeface="Söhne"/>
            </a:endParaRPr>
          </a:p>
          <a:p>
            <a:pPr marL="0" indent="0">
              <a:buFont typeface="Arial"/>
              <a:buNone/>
            </a:pPr>
            <a:endParaRPr lang="en-US" b="0" dirty="0">
              <a:solidFill>
                <a:srgbClr val="374151"/>
              </a:solidFill>
              <a:latin typeface="Söhne"/>
            </a:endParaRPr>
          </a:p>
          <a:p>
            <a:pPr marL="0" indent="0">
              <a:buFont typeface="Arial"/>
              <a:buNone/>
            </a:pPr>
            <a:endParaRPr lang="en-US" b="0" dirty="0">
              <a:solidFill>
                <a:srgbClr val="374151"/>
              </a:solidFill>
              <a:latin typeface="Söhne"/>
            </a:endParaRPr>
          </a:p>
          <a:p>
            <a:endParaRPr lang="en-US" dirty="0">
              <a:cs typeface="Calibri"/>
            </a:endParaRPr>
          </a:p>
        </p:txBody>
      </p:sp>
      <p:sp>
        <p:nvSpPr>
          <p:cNvPr id="4" name="Slide Number Placeholder 3"/>
          <p:cNvSpPr>
            <a:spLocks noGrp="1"/>
          </p:cNvSpPr>
          <p:nvPr>
            <p:ph type="sldNum" sz="quarter" idx="5"/>
          </p:nvPr>
        </p:nvSpPr>
        <p:spPr/>
        <p:txBody>
          <a:bodyPr/>
          <a:lstStyle/>
          <a:p>
            <a:fld id="{7B898A01-842B-0042-9AB7-55364486B929}" type="slidenum">
              <a:rPr lang="en-US" smtClean="0"/>
              <a:pPr/>
              <a:t>9</a:t>
            </a:fld>
            <a:endParaRPr lang="en-US"/>
          </a:p>
        </p:txBody>
      </p:sp>
    </p:spTree>
    <p:extLst>
      <p:ext uri="{BB962C8B-B14F-4D97-AF65-F5344CB8AC3E}">
        <p14:creationId xmlns:p14="http://schemas.microsoft.com/office/powerpoint/2010/main" val="2639569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HPMS Memo : Marketing Updates – Issued 6/21/23</a:t>
            </a:r>
          </a:p>
          <a:p>
            <a:endParaRPr lang="en-US" dirty="0"/>
          </a:p>
        </p:txBody>
      </p:sp>
      <p:sp>
        <p:nvSpPr>
          <p:cNvPr id="4" name="Slide Number Placeholder 3"/>
          <p:cNvSpPr>
            <a:spLocks noGrp="1"/>
          </p:cNvSpPr>
          <p:nvPr>
            <p:ph type="sldNum" sz="quarter" idx="5"/>
          </p:nvPr>
        </p:nvSpPr>
        <p:spPr/>
        <p:txBody>
          <a:bodyPr/>
          <a:lstStyle/>
          <a:p>
            <a:fld id="{6BFDC7D0-0888-C24D-AA6B-962FFF80E947}" type="slidenum">
              <a:rPr lang="en-US" smtClean="0"/>
              <a:t>10</a:t>
            </a:fld>
            <a:endParaRPr lang="en-US"/>
          </a:p>
        </p:txBody>
      </p:sp>
    </p:spTree>
    <p:extLst>
      <p:ext uri="{BB962C8B-B14F-4D97-AF65-F5344CB8AC3E}">
        <p14:creationId xmlns:p14="http://schemas.microsoft.com/office/powerpoint/2010/main" val="1648073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898A01-842B-0042-9AB7-55364486B929}" type="slidenum">
              <a:rPr lang="en-US" smtClean="0"/>
              <a:pPr/>
              <a:t>12</a:t>
            </a:fld>
            <a:endParaRPr lang="en-US"/>
          </a:p>
        </p:txBody>
      </p:sp>
    </p:spTree>
    <p:extLst>
      <p:ext uri="{BB962C8B-B14F-4D97-AF65-F5344CB8AC3E}">
        <p14:creationId xmlns:p14="http://schemas.microsoft.com/office/powerpoint/2010/main" val="30338833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CMS title1">
    <p:bg>
      <p:bgPr>
        <a:solidFill>
          <a:schemeClr val="bg1"/>
        </a:solidFill>
        <a:effectLst/>
      </p:bgPr>
    </p:bg>
    <p:spTree>
      <p:nvGrpSpPr>
        <p:cNvPr id="1" name=""/>
        <p:cNvGrpSpPr/>
        <p:nvPr/>
      </p:nvGrpSpPr>
      <p:grpSpPr>
        <a:xfrm>
          <a:off x="0" y="0"/>
          <a:ext cx="0" cy="0"/>
          <a:chOff x="0" y="0"/>
          <a:chExt cx="0" cy="0"/>
        </a:xfrm>
      </p:grpSpPr>
      <p:pic>
        <p:nvPicPr>
          <p:cNvPr id="7" name="Picture 3" descr="An African American business woman standing with her arms crossed and a team of professionals behind he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6932" y="2438400"/>
            <a:ext cx="5257800" cy="4435856"/>
          </a:xfrm>
          <a:prstGeom prst="rect">
            <a:avLst/>
          </a:prstGeom>
          <a:noFill/>
          <a:ln w="9525">
            <a:noFill/>
            <a:miter lim="800000"/>
            <a:headEnd/>
            <a:tailEnd/>
          </a:ln>
          <a:effectLst/>
        </p:spPr>
      </p:pic>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8" name="Text Placeholder 2"/>
          <p:cNvSpPr>
            <a:spLocks noGrp="1"/>
          </p:cNvSpPr>
          <p:nvPr>
            <p:ph type="body" sz="quarter" idx="10" hasCustomPrompt="1"/>
          </p:nvPr>
        </p:nvSpPr>
        <p:spPr>
          <a:xfrm>
            <a:off x="5943600" y="3048000"/>
            <a:ext cx="2971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5943600" y="4267200"/>
            <a:ext cx="29718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pic>
        <p:nvPicPr>
          <p:cNvPr id="15" name="Picture 14" descr="The Centers for Medicare and Medicaid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52400" y="228600"/>
            <a:ext cx="2652325" cy="914400"/>
          </a:xfrm>
          <a:prstGeom prst="rect">
            <a:avLst/>
          </a:prstGeom>
        </p:spPr>
      </p:pic>
      <p:sp>
        <p:nvSpPr>
          <p:cNvPr id="10"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t>‹#›</a:t>
            </a:fld>
            <a:endParaRPr lang="en-US"/>
          </a:p>
        </p:txBody>
      </p:sp>
      <p:grpSp>
        <p:nvGrpSpPr>
          <p:cNvPr id="11" name="Group 10"/>
          <p:cNvGrpSpPr/>
          <p:nvPr userDrawn="1"/>
        </p:nvGrpSpPr>
        <p:grpSpPr>
          <a:xfrm>
            <a:off x="-33866" y="1303866"/>
            <a:ext cx="9211733" cy="13207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8" name="Title 9"/>
          <p:cNvSpPr>
            <a:spLocks noGrp="1"/>
          </p:cNvSpPr>
          <p:nvPr>
            <p:ph type="title"/>
          </p:nvPr>
        </p:nvSpPr>
        <p:spPr>
          <a:xfrm>
            <a:off x="16933" y="1490132"/>
            <a:ext cx="9144000" cy="830299"/>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260717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765B9-ED79-6347-9F79-26C302BD7970}"/>
              </a:ext>
            </a:extLst>
          </p:cNvPr>
          <p:cNvSpPr>
            <a:spLocks noGrp="1"/>
          </p:cNvSpPr>
          <p:nvPr>
            <p:ph type="title"/>
          </p:nvPr>
        </p:nvSpPr>
        <p:spPr>
          <a:xfrm>
            <a:off x="676782" y="185196"/>
            <a:ext cx="7886700" cy="1250066"/>
          </a:xfrm>
        </p:spPr>
        <p:txBody>
          <a:bodyPr>
            <a:noAutofit/>
          </a:bodyPr>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C3BA400E-1DAA-164A-8434-91F666853CB1}"/>
              </a:ext>
            </a:extLst>
          </p:cNvPr>
          <p:cNvSpPr>
            <a:spLocks noGrp="1"/>
          </p:cNvSpPr>
          <p:nvPr>
            <p:ph idx="1" hasCustomPrompt="1"/>
          </p:nvPr>
        </p:nvSpPr>
        <p:spPr>
          <a:xfrm>
            <a:off x="628650" y="1825625"/>
            <a:ext cx="7886700" cy="4351338"/>
          </a:xfrm>
          <a:prstGeom prst="rect">
            <a:avLst/>
          </a:prstGeom>
        </p:spPr>
        <p:txBody>
          <a:bodyPr>
            <a:noAutofit/>
          </a:bodyPr>
          <a:lstStyle>
            <a:lvl1pPr>
              <a:lnSpc>
                <a:spcPct val="100000"/>
              </a:lnSpc>
              <a:spcBef>
                <a:spcPts val="0"/>
              </a:spcBef>
              <a:spcAft>
                <a:spcPts val="450"/>
              </a:spcAft>
              <a:defRPr sz="1500" spc="-15" baseline="0"/>
            </a:lvl1pPr>
            <a:lvl2pPr marL="557213" marR="0" indent="-214313" algn="l" defTabSz="685800" rtl="0" eaLnBrk="1" fontAlgn="auto" latinLnBrk="0" hangingPunct="1">
              <a:lnSpc>
                <a:spcPct val="100000"/>
              </a:lnSpc>
              <a:spcBef>
                <a:spcPts val="0"/>
              </a:spcBef>
              <a:spcAft>
                <a:spcPts val="450"/>
              </a:spcAft>
              <a:buClrTx/>
              <a:buSzTx/>
              <a:buFont typeface="Arial" pitchFamily="34" charset="0"/>
              <a:buChar char="–"/>
              <a:tabLst/>
              <a:defRPr sz="1500" spc="-15" baseline="0"/>
            </a:lvl2pPr>
            <a:lvl3pPr marL="857250" marR="0" indent="-171450" algn="l" defTabSz="685800" rtl="0" eaLnBrk="1" fontAlgn="auto" latinLnBrk="0" hangingPunct="1">
              <a:lnSpc>
                <a:spcPct val="100000"/>
              </a:lnSpc>
              <a:spcBef>
                <a:spcPts val="0"/>
              </a:spcBef>
              <a:spcAft>
                <a:spcPts val="450"/>
              </a:spcAft>
              <a:buClrTx/>
              <a:buSzTx/>
              <a:buFont typeface="Arial" pitchFamily="34" charset="0"/>
              <a:buChar char="•"/>
              <a:tabLst/>
              <a:defRPr sz="1500" spc="-15" baseline="0"/>
            </a:lvl3pPr>
            <a:lvl4pPr marL="1200150" marR="0" indent="-171450" algn="l" defTabSz="685800" rtl="0" eaLnBrk="1" fontAlgn="auto" latinLnBrk="0" hangingPunct="1">
              <a:lnSpc>
                <a:spcPct val="100000"/>
              </a:lnSpc>
              <a:spcBef>
                <a:spcPts val="0"/>
              </a:spcBef>
              <a:spcAft>
                <a:spcPts val="450"/>
              </a:spcAft>
              <a:buClrTx/>
              <a:buSzTx/>
              <a:buFont typeface="Arial" pitchFamily="34" charset="0"/>
              <a:buChar char="»"/>
              <a:tabLst/>
              <a:defRPr sz="1500" spc="-15" baseline="0"/>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6" name="Slide Number Placeholder 5">
            <a:extLst>
              <a:ext uri="{FF2B5EF4-FFF2-40B4-BE49-F238E27FC236}">
                <a16:creationId xmlns:a16="http://schemas.microsoft.com/office/drawing/2014/main" id="{48B43E48-FE68-D949-B0E3-E44653303A80}"/>
              </a:ext>
            </a:extLst>
          </p:cNvPr>
          <p:cNvSpPr>
            <a:spLocks noGrp="1"/>
          </p:cNvSpPr>
          <p:nvPr>
            <p:ph type="sldNum" sz="quarter" idx="12"/>
          </p:nvPr>
        </p:nvSpPr>
        <p:spPr/>
        <p:txBody>
          <a:bodyPr/>
          <a:lstStyle/>
          <a:p>
            <a:fld id="{200CA8EA-3E88-1E47-9B86-CBF89577D921}" type="slidenum">
              <a:rPr lang="en-US" smtClean="0"/>
              <a:t>‹#›</a:t>
            </a:fld>
            <a:endParaRPr lang="en-US" dirty="0"/>
          </a:p>
        </p:txBody>
      </p:sp>
    </p:spTree>
    <p:extLst>
      <p:ext uri="{BB962C8B-B14F-4D97-AF65-F5344CB8AC3E}">
        <p14:creationId xmlns:p14="http://schemas.microsoft.com/office/powerpoint/2010/main" val="400514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8" name="TextBox 7"/>
          <p:cNvSpPr txBox="1"/>
          <p:nvPr userDrawn="1"/>
        </p:nvSpPr>
        <p:spPr>
          <a:xfrm>
            <a:off x="-1668146" y="4928188"/>
            <a:ext cx="184666" cy="369332"/>
          </a:xfrm>
          <a:prstGeom prst="rect">
            <a:avLst/>
          </a:prstGeom>
          <a:noFill/>
        </p:spPr>
        <p:txBody>
          <a:bodyPr wrap="none" rtlCol="0">
            <a:spAutoFit/>
          </a:bodyPr>
          <a:lstStyle/>
          <a:p>
            <a:endParaRPr lang="en-US" dirty="0"/>
          </a:p>
        </p:txBody>
      </p:sp>
      <p:pic>
        <p:nvPicPr>
          <p:cNvPr id="10" name="Picture 9" descr="The Centers for Medicare and Medicaid logo."/>
          <p:cNvPicPr>
            <a:picLocks noChangeAspect="1"/>
          </p:cNvPicPr>
          <p:nvPr userDrawn="1"/>
        </p:nvPicPr>
        <p:blipFill>
          <a:blip r:embed="rId2" cstate="print"/>
          <a:stretch>
            <a:fillRect/>
          </a:stretch>
        </p:blipFill>
        <p:spPr>
          <a:xfrm>
            <a:off x="76200" y="2550068"/>
            <a:ext cx="8915400" cy="3088732"/>
          </a:xfrm>
          <a:prstGeom prst="rect">
            <a:avLst/>
          </a:prstGeom>
        </p:spPr>
      </p:pic>
      <p:sp>
        <p:nvSpPr>
          <p:cNvPr id="14" name="Text Placeholder 2"/>
          <p:cNvSpPr>
            <a:spLocks noGrp="1"/>
          </p:cNvSpPr>
          <p:nvPr>
            <p:ph type="body" sz="quarter" idx="10" hasCustomPrompt="1"/>
          </p:nvPr>
        </p:nvSpPr>
        <p:spPr>
          <a:xfrm>
            <a:off x="304800" y="2819400"/>
            <a:ext cx="8534400" cy="17526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15" name="Text Placeholder 2"/>
          <p:cNvSpPr>
            <a:spLocks noGrp="1"/>
          </p:cNvSpPr>
          <p:nvPr>
            <p:ph type="body" sz="quarter" idx="11" hasCustomPrompt="1"/>
          </p:nvPr>
        </p:nvSpPr>
        <p:spPr>
          <a:xfrm>
            <a:off x="304800" y="4724400"/>
            <a:ext cx="85344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9" name="Slide Number Placeholder 6"/>
          <p:cNvSpPr txBox="1">
            <a:spLocks/>
          </p:cNvSpPr>
          <p:nvPr userDrawn="1"/>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pPr/>
              <a:t>‹#›</a:t>
            </a:fld>
            <a:endParaRPr lang="en-US"/>
          </a:p>
        </p:txBody>
      </p:sp>
      <p:grpSp>
        <p:nvGrpSpPr>
          <p:cNvPr id="11" name="Group 10"/>
          <p:cNvGrpSpPr/>
          <p:nvPr userDrawn="1"/>
        </p:nvGrpSpPr>
        <p:grpSpPr>
          <a:xfrm>
            <a:off x="-16933" y="1"/>
            <a:ext cx="9211733" cy="14731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8" name="Title 9"/>
          <p:cNvSpPr>
            <a:spLocks noGrp="1"/>
          </p:cNvSpPr>
          <p:nvPr>
            <p:ph type="title"/>
          </p:nvPr>
        </p:nvSpPr>
        <p:spPr>
          <a:xfrm>
            <a:off x="0" y="135467"/>
            <a:ext cx="9144000" cy="1006687"/>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326471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7" name="Text Placeholder 2"/>
          <p:cNvSpPr>
            <a:spLocks noGrp="1"/>
          </p:cNvSpPr>
          <p:nvPr>
            <p:ph type="body" sz="quarter" idx="10" hasCustomPrompt="1"/>
          </p:nvPr>
        </p:nvSpPr>
        <p:spPr>
          <a:xfrm>
            <a:off x="4953000" y="3048000"/>
            <a:ext cx="32766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11" name="Text Placeholder 2"/>
          <p:cNvSpPr>
            <a:spLocks noGrp="1"/>
          </p:cNvSpPr>
          <p:nvPr>
            <p:ph type="body" sz="quarter" idx="11" hasCustomPrompt="1"/>
          </p:nvPr>
        </p:nvSpPr>
        <p:spPr>
          <a:xfrm>
            <a:off x="4953000" y="4191000"/>
            <a:ext cx="32766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8" name="TextBox 7"/>
          <p:cNvSpPr txBox="1"/>
          <p:nvPr userDrawn="1"/>
        </p:nvSpPr>
        <p:spPr>
          <a:xfrm>
            <a:off x="-1668146" y="4928188"/>
            <a:ext cx="184666" cy="369332"/>
          </a:xfrm>
          <a:prstGeom prst="rect">
            <a:avLst/>
          </a:prstGeom>
          <a:noFill/>
        </p:spPr>
        <p:txBody>
          <a:bodyPr wrap="none" rtlCol="0">
            <a:spAutoFit/>
          </a:bodyPr>
          <a:lstStyle/>
          <a:p>
            <a:endParaRPr lang="en-US" dirty="0"/>
          </a:p>
        </p:txBody>
      </p:sp>
      <p:pic>
        <p:nvPicPr>
          <p:cNvPr id="10" name="Picture 9"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2400" y="228600"/>
            <a:ext cx="2652325" cy="914400"/>
          </a:xfrm>
          <a:prstGeom prst="rect">
            <a:avLst/>
          </a:prstGeom>
        </p:spPr>
      </p:pic>
      <p:sp>
        <p:nvSpPr>
          <p:cNvPr id="9"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t>‹#›</a:t>
            </a:fld>
            <a:endParaRPr lang="en-US"/>
          </a:p>
        </p:txBody>
      </p:sp>
      <p:grpSp>
        <p:nvGrpSpPr>
          <p:cNvPr id="14" name="Group 13"/>
          <p:cNvGrpSpPr/>
          <p:nvPr userDrawn="1"/>
        </p:nvGrpSpPr>
        <p:grpSpPr>
          <a:xfrm>
            <a:off x="-16933" y="1422400"/>
            <a:ext cx="9211733" cy="1337734"/>
            <a:chOff x="-16933" y="1"/>
            <a:chExt cx="9211733" cy="1015999"/>
          </a:xfrm>
        </p:grpSpPr>
        <p:sp>
          <p:nvSpPr>
            <p:cNvPr id="15" name="Rectangle 1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6" name="Rectangle 1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7" name="Title 9"/>
          <p:cNvSpPr>
            <a:spLocks noGrp="1"/>
          </p:cNvSpPr>
          <p:nvPr>
            <p:ph type="title"/>
          </p:nvPr>
        </p:nvSpPr>
        <p:spPr>
          <a:xfrm>
            <a:off x="0" y="1422401"/>
            <a:ext cx="9144000" cy="1018258"/>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329036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hin Bar_No CMS Logo">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
        <p:nvSpPr>
          <p:cNvPr id="11" name="Content Placeholder 2"/>
          <p:cNvSpPr>
            <a:spLocks noGrp="1"/>
          </p:cNvSpPr>
          <p:nvPr>
            <p:ph idx="1"/>
          </p:nvPr>
        </p:nvSpPr>
        <p:spPr>
          <a:xfrm>
            <a:off x="457200" y="1828800"/>
            <a:ext cx="82296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4" name="Group 23"/>
          <p:cNvGrpSpPr/>
          <p:nvPr userDrawn="1"/>
        </p:nvGrpSpPr>
        <p:grpSpPr>
          <a:xfrm>
            <a:off x="0" y="1442085"/>
            <a:ext cx="9144000" cy="99695"/>
            <a:chOff x="0" y="1472565"/>
            <a:chExt cx="9144000" cy="99695"/>
          </a:xfrm>
        </p:grpSpPr>
        <p:cxnSp>
          <p:nvCxnSpPr>
            <p:cNvPr id="17" name="Straight Connector 16"/>
            <p:cNvCxnSpPr/>
            <p:nvPr userDrawn="1"/>
          </p:nvCxnSpPr>
          <p:spPr>
            <a:xfrm>
              <a:off x="0" y="1572260"/>
              <a:ext cx="9144000" cy="0"/>
            </a:xfrm>
            <a:prstGeom prst="line">
              <a:avLst/>
            </a:prstGeom>
            <a:ln w="101600" cap="sq">
              <a:solidFill>
                <a:srgbClr val="FFD00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472565"/>
              <a:ext cx="9144000" cy="0"/>
            </a:xfrm>
            <a:prstGeom prst="line">
              <a:avLst/>
            </a:prstGeom>
            <a:ln w="101600" cap="sq">
              <a:solidFill>
                <a:srgbClr val="084A9C"/>
              </a:solidFill>
            </a:ln>
          </p:spPr>
          <p:style>
            <a:lnRef idx="1">
              <a:schemeClr val="accent1"/>
            </a:lnRef>
            <a:fillRef idx="0">
              <a:schemeClr val="accent1"/>
            </a:fillRef>
            <a:effectRef idx="0">
              <a:schemeClr val="accent1"/>
            </a:effectRef>
            <a:fontRef idx="minor">
              <a:schemeClr val="tx1"/>
            </a:fontRef>
          </p:style>
        </p:cxnSp>
      </p:grpSp>
      <p:sp>
        <p:nvSpPr>
          <p:cNvPr id="23" name="Title 22"/>
          <p:cNvSpPr>
            <a:spLocks noGrp="1"/>
          </p:cNvSpPr>
          <p:nvPr userDrawn="1">
            <p:ph type="title"/>
          </p:nvPr>
        </p:nvSpPr>
        <p:spPr>
          <a:xfrm>
            <a:off x="0" y="0"/>
            <a:ext cx="9144000" cy="1371600"/>
          </a:xfrm>
          <a:noFill/>
          <a:effectLst/>
        </p:spPr>
        <p:txBody>
          <a:bodyPr/>
          <a:lstStyle/>
          <a:p>
            <a:r>
              <a:rPr lang="en-US" dirty="0"/>
              <a:t>Click to edit Master title style</a:t>
            </a:r>
          </a:p>
        </p:txBody>
      </p:sp>
      <p:sp>
        <p:nvSpPr>
          <p:cNvPr id="25"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t>‹#›</a:t>
            </a:fld>
            <a:endParaRPr lang="en-US"/>
          </a:p>
        </p:txBody>
      </p:sp>
    </p:spTree>
    <p:extLst>
      <p:ext uri="{BB962C8B-B14F-4D97-AF65-F5344CB8AC3E}">
        <p14:creationId xmlns:p14="http://schemas.microsoft.com/office/powerpoint/2010/main" val="63883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16933" y="1"/>
            <a:ext cx="9211733"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t>‹#›</a:t>
            </a:fld>
            <a:endParaRPr lang="en-US"/>
          </a:p>
        </p:txBody>
      </p:sp>
      <p:sp>
        <p:nvSpPr>
          <p:cNvPr id="4" name="Content Placeholder 2"/>
          <p:cNvSpPr>
            <a:spLocks noGrp="1"/>
          </p:cNvSpPr>
          <p:nvPr>
            <p:ph idx="1"/>
          </p:nvPr>
        </p:nvSpPr>
        <p:spPr>
          <a:xfrm>
            <a:off x="457200" y="1828800"/>
            <a:ext cx="8229600" cy="42973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a:xfrm>
            <a:off x="0" y="135467"/>
            <a:ext cx="9144000" cy="694267"/>
          </a:xfrm>
          <a:noFill/>
          <a:ln>
            <a:noFill/>
          </a:ln>
          <a:effectLst/>
        </p:spPr>
        <p:txBody>
          <a:bodyPr/>
          <a:lstStyle/>
          <a:p>
            <a:r>
              <a:rPr lang="en-US" dirty="0"/>
              <a:t>Click to edit Master title style</a:t>
            </a:r>
          </a:p>
        </p:txBody>
      </p:sp>
    </p:spTree>
    <p:extLst>
      <p:ext uri="{BB962C8B-B14F-4D97-AF65-F5344CB8AC3E}">
        <p14:creationId xmlns:p14="http://schemas.microsoft.com/office/powerpoint/2010/main" val="67283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t>‹#›</a:t>
            </a:fld>
            <a:endParaRPr lang="en-US"/>
          </a:p>
        </p:txBody>
      </p:sp>
      <p:grpSp>
        <p:nvGrpSpPr>
          <p:cNvPr id="4" name="Group 3"/>
          <p:cNvGrpSpPr/>
          <p:nvPr userDrawn="1"/>
        </p:nvGrpSpPr>
        <p:grpSpPr>
          <a:xfrm>
            <a:off x="-16933" y="1"/>
            <a:ext cx="9211733" cy="1015999"/>
            <a:chOff x="-16933" y="1"/>
            <a:chExt cx="9211733" cy="1015999"/>
          </a:xfrm>
        </p:grpSpPr>
        <p:sp>
          <p:nvSpPr>
            <p:cNvPr id="5" name="Rectangle 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Title 9"/>
          <p:cNvSpPr>
            <a:spLocks noGrp="1"/>
          </p:cNvSpPr>
          <p:nvPr>
            <p:ph type="title"/>
          </p:nvPr>
        </p:nvSpPr>
        <p:spPr>
          <a:xfrm>
            <a:off x="0" y="135467"/>
            <a:ext cx="9144000" cy="694267"/>
          </a:xfrm>
          <a:noFill/>
          <a:ln>
            <a:noFill/>
          </a:ln>
          <a:effectLst/>
        </p:spPr>
        <p:txBody>
          <a:bodyPr/>
          <a:lstStyle/>
          <a:p>
            <a:r>
              <a:rPr lang="en-US" dirty="0"/>
              <a:t>Click to edit Master title style</a:t>
            </a:r>
          </a:p>
        </p:txBody>
      </p:sp>
      <p:graphicFrame>
        <p:nvGraphicFramePr>
          <p:cNvPr id="8" name="Content Placeholder 7"/>
          <p:cNvGraphicFramePr>
            <a:graphicFrameLocks/>
          </p:cNvGraphicFramePr>
          <p:nvPr userDrawn="1"/>
        </p:nvGraphicFramePr>
        <p:xfrm>
          <a:off x="457200" y="1828800"/>
          <a:ext cx="82296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0639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t>‹#›</a:t>
            </a:fld>
            <a:endParaRPr lang="en-US"/>
          </a:p>
        </p:txBody>
      </p:sp>
      <p:grpSp>
        <p:nvGrpSpPr>
          <p:cNvPr id="4" name="Group 3"/>
          <p:cNvGrpSpPr/>
          <p:nvPr userDrawn="1"/>
        </p:nvGrpSpPr>
        <p:grpSpPr>
          <a:xfrm>
            <a:off x="-16933" y="1"/>
            <a:ext cx="9211733"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Content Placeholder 2"/>
          <p:cNvSpPr>
            <a:spLocks noGrp="1"/>
          </p:cNvSpPr>
          <p:nvPr>
            <p:ph idx="1"/>
          </p:nvPr>
        </p:nvSpPr>
        <p:spPr>
          <a:xfrm>
            <a:off x="457200" y="1828800"/>
            <a:ext cx="8229600" cy="42973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9"/>
          <p:cNvSpPr>
            <a:spLocks noGrp="1"/>
          </p:cNvSpPr>
          <p:nvPr>
            <p:ph type="title"/>
          </p:nvPr>
        </p:nvSpPr>
        <p:spPr>
          <a:xfrm>
            <a:off x="0" y="135467"/>
            <a:ext cx="9144000" cy="694267"/>
          </a:xfrm>
          <a:noFill/>
          <a:ln>
            <a:noFill/>
          </a:ln>
          <a:effectLst/>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699372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t>‹#›</a:t>
            </a:fld>
            <a:endParaRPr lang="en-US"/>
          </a:p>
        </p:txBody>
      </p:sp>
      <p:grpSp>
        <p:nvGrpSpPr>
          <p:cNvPr id="4" name="Group 3"/>
          <p:cNvGrpSpPr/>
          <p:nvPr userDrawn="1"/>
        </p:nvGrpSpPr>
        <p:grpSpPr>
          <a:xfrm>
            <a:off x="-16933" y="1"/>
            <a:ext cx="9211733"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graphicFrame>
        <p:nvGraphicFramePr>
          <p:cNvPr id="7" name="Chart 6"/>
          <p:cNvGraphicFramePr/>
          <p:nvPr userDrawn="1"/>
        </p:nvGraphicFramePr>
        <p:xfrm>
          <a:off x="1447800" y="18288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9"/>
          <p:cNvSpPr>
            <a:spLocks noGrp="1"/>
          </p:cNvSpPr>
          <p:nvPr>
            <p:ph type="title"/>
          </p:nvPr>
        </p:nvSpPr>
        <p:spPr>
          <a:xfrm>
            <a:off x="0" y="135467"/>
            <a:ext cx="9144000" cy="694267"/>
          </a:xfrm>
          <a:noFill/>
          <a:ln>
            <a:noFill/>
          </a:ln>
          <a:effectLst/>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106624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t>‹#›</a:t>
            </a:fld>
            <a:endParaRPr lang="en-US"/>
          </a:p>
        </p:txBody>
      </p:sp>
      <p:grpSp>
        <p:nvGrpSpPr>
          <p:cNvPr id="4" name="Group 3"/>
          <p:cNvGrpSpPr/>
          <p:nvPr userDrawn="1"/>
        </p:nvGrpSpPr>
        <p:grpSpPr>
          <a:xfrm>
            <a:off x="-16932" y="3"/>
            <a:ext cx="9211733"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1875"/>
                </a:lnSpc>
                <a:spcBef>
                  <a:spcPct val="0"/>
                </a:spcBef>
                <a:spcAft>
                  <a:spcPts val="750"/>
                </a:spcAft>
                <a:buClr>
                  <a:srgbClr val="FDAA03"/>
                </a:buClr>
              </a:pPr>
              <a:endParaRPr lang="en-US" sz="135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1875"/>
                </a:lnSpc>
                <a:spcBef>
                  <a:spcPct val="0"/>
                </a:spcBef>
                <a:spcAft>
                  <a:spcPts val="750"/>
                </a:spcAft>
                <a:buClr>
                  <a:srgbClr val="FDAA03"/>
                </a:buClr>
              </a:pPr>
              <a:endParaRPr lang="en-US" sz="1350" b="1" dirty="0">
                <a:solidFill>
                  <a:prstClr val="black"/>
                </a:solidFill>
                <a:latin typeface="Arial" charset="0"/>
              </a:endParaRPr>
            </a:p>
          </p:txBody>
        </p:sp>
      </p:grpSp>
      <p:sp>
        <p:nvSpPr>
          <p:cNvPr id="7" name="Content Placeholder 2"/>
          <p:cNvSpPr>
            <a:spLocks noGrp="1"/>
          </p:cNvSpPr>
          <p:nvPr>
            <p:ph idx="1"/>
          </p:nvPr>
        </p:nvSpPr>
        <p:spPr>
          <a:xfrm>
            <a:off x="457200" y="1828801"/>
            <a:ext cx="8229600" cy="42973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9"/>
          <p:cNvSpPr>
            <a:spLocks noGrp="1"/>
          </p:cNvSpPr>
          <p:nvPr>
            <p:ph type="title"/>
          </p:nvPr>
        </p:nvSpPr>
        <p:spPr>
          <a:xfrm>
            <a:off x="0" y="135467"/>
            <a:ext cx="9144000" cy="694267"/>
          </a:xfrm>
          <a:noFill/>
          <a:ln>
            <a:noFill/>
          </a:ln>
          <a:effectLst/>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81507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8"/>
          <p:cNvSpPr>
            <a:spLocks noGrp="1"/>
          </p:cNvSpPr>
          <p:nvPr>
            <p:ph type="title"/>
          </p:nvPr>
        </p:nvSpPr>
        <p:spPr>
          <a:xfrm>
            <a:off x="0" y="0"/>
            <a:ext cx="9144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dirty="0"/>
              <a:t>Click to edit Master title style</a:t>
            </a:r>
          </a:p>
        </p:txBody>
      </p:sp>
      <p:sp>
        <p:nvSpPr>
          <p:cNvPr id="7"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806" r:id="rId2"/>
    <p:sldLayoutId id="2147483803" r:id="rId3"/>
    <p:sldLayoutId id="2147483816" r:id="rId4"/>
    <p:sldLayoutId id="2147483821" r:id="rId5"/>
    <p:sldLayoutId id="2147483823" r:id="rId6"/>
    <p:sldLayoutId id="2147483822" r:id="rId7"/>
    <p:sldLayoutId id="2147483824" r:id="rId8"/>
    <p:sldLayoutId id="2147483826" r:id="rId9"/>
    <p:sldLayoutId id="2147483827" r:id="rId10"/>
  </p:sldLayoutIdLst>
  <p:hf hdr="0" ftr="0" dt="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8" Type="http://schemas.openxmlformats.org/officeDocument/2006/relationships/hyperlink" Target="mailto:cynthia.ford@cms.hhs.gov" TargetMode="External"/><Relationship Id="rId3" Type="http://schemas.openxmlformats.org/officeDocument/2006/relationships/hyperlink" Target="mailto:Scott.Labrecque@cms.hhs.gov" TargetMode="External"/><Relationship Id="rId7" Type="http://schemas.openxmlformats.org/officeDocument/2006/relationships/hyperlink" Target="mailto:lindsay.swindall@cms.hhs.gov"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hyperlink" Target="mailto:michael.reardon@cms.hhs.gov" TargetMode="External"/><Relationship Id="rId11" Type="http://schemas.openxmlformats.org/officeDocument/2006/relationships/hyperlink" Target="mailto:george.lombard@cms.hhs.gov" TargetMode="External"/><Relationship Id="rId5" Type="http://schemas.openxmlformats.org/officeDocument/2006/relationships/hyperlink" Target="mailto:hugo.huapaya@cms.hhs.gov" TargetMode="External"/><Relationship Id="rId10" Type="http://schemas.openxmlformats.org/officeDocument/2006/relationships/hyperlink" Target="mailto:harold.goodwin@cms.hhs.gov" TargetMode="External"/><Relationship Id="rId4" Type="http://schemas.openxmlformats.org/officeDocument/2006/relationships/hyperlink" Target="mailto:scott.beach@cms.hhs.gov" TargetMode="External"/><Relationship Id="rId9" Type="http://schemas.openxmlformats.org/officeDocument/2006/relationships/hyperlink" Target="mailto:kaihe.akahane@cms.hhs.gov"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933" y="1371600"/>
            <a:ext cx="9144000" cy="1066800"/>
          </a:xfrm>
        </p:spPr>
        <p:txBody>
          <a:bodyPr/>
          <a:lstStyle/>
          <a:p>
            <a:r>
              <a:rPr lang="en-US" dirty="0"/>
              <a:t>Marketing Updates PY 2024</a:t>
            </a:r>
          </a:p>
        </p:txBody>
      </p:sp>
      <p:sp>
        <p:nvSpPr>
          <p:cNvPr id="6" name="Text Placeholder 5"/>
          <p:cNvSpPr>
            <a:spLocks noGrp="1"/>
          </p:cNvSpPr>
          <p:nvPr>
            <p:ph type="body" sz="quarter" idx="10"/>
          </p:nvPr>
        </p:nvSpPr>
        <p:spPr/>
        <p:txBody>
          <a:bodyPr/>
          <a:lstStyle/>
          <a:p>
            <a:r>
              <a:rPr lang="en-US" dirty="0"/>
              <a:t>Presentation to the NAIC</a:t>
            </a:r>
          </a:p>
        </p:txBody>
      </p:sp>
      <p:sp>
        <p:nvSpPr>
          <p:cNvPr id="7" name="Text Placeholder 6"/>
          <p:cNvSpPr>
            <a:spLocks noGrp="1"/>
          </p:cNvSpPr>
          <p:nvPr>
            <p:ph type="body" sz="quarter" idx="11"/>
          </p:nvPr>
        </p:nvSpPr>
        <p:spPr>
          <a:xfrm>
            <a:off x="5943600" y="4267200"/>
            <a:ext cx="2971800" cy="1612900"/>
          </a:xfrm>
        </p:spPr>
        <p:txBody>
          <a:bodyPr>
            <a:normAutofit fontScale="92500" lnSpcReduction="10000"/>
          </a:bodyPr>
          <a:lstStyle/>
          <a:p>
            <a:r>
              <a:rPr lang="en-US" dirty="0"/>
              <a:t>Nyetta Patton</a:t>
            </a:r>
          </a:p>
          <a:p>
            <a:r>
              <a:rPr lang="en-US" dirty="0"/>
              <a:t>Ken Gardner</a:t>
            </a:r>
          </a:p>
          <a:p>
            <a:endParaRPr lang="en-US" dirty="0"/>
          </a:p>
          <a:p>
            <a:r>
              <a:rPr lang="en-US" dirty="0"/>
              <a:t>August 2023</a:t>
            </a:r>
          </a:p>
        </p:txBody>
      </p:sp>
    </p:spTree>
    <p:extLst>
      <p:ext uri="{BB962C8B-B14F-4D97-AF65-F5344CB8AC3E}">
        <p14:creationId xmlns:p14="http://schemas.microsoft.com/office/powerpoint/2010/main" val="4246027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67985A-DB5C-D3FB-7DD8-002C884ACCD0}"/>
              </a:ext>
            </a:extLst>
          </p:cNvPr>
          <p:cNvSpPr>
            <a:spLocks noGrp="1"/>
          </p:cNvSpPr>
          <p:nvPr>
            <p:ph idx="1"/>
          </p:nvPr>
        </p:nvSpPr>
        <p:spPr>
          <a:xfrm>
            <a:off x="457200" y="1977004"/>
            <a:ext cx="8229600" cy="3474869"/>
          </a:xfrm>
        </p:spPr>
        <p:txBody>
          <a:bodyPr vert="horz" lIns="68580" tIns="34290" rIns="68580" bIns="34290" rtlCol="0" anchor="t">
            <a:normAutofit fontScale="70000" lnSpcReduction="20000"/>
          </a:bodyPr>
          <a:lstStyle/>
          <a:p>
            <a:pPr marL="0" indent="0">
              <a:buNone/>
            </a:pPr>
            <a:r>
              <a:rPr lang="en-US" b="1" dirty="0"/>
              <a:t>Increased types of material prospectively reviewed by CMS </a:t>
            </a:r>
            <a:endParaRPr lang="en-US" dirty="0"/>
          </a:p>
          <a:p>
            <a:pPr lvl="1"/>
            <a:r>
              <a:rPr lang="en-US" dirty="0"/>
              <a:t>Television Ads </a:t>
            </a:r>
          </a:p>
          <a:p>
            <a:pPr lvl="1"/>
            <a:r>
              <a:rPr lang="en-US" dirty="0">
                <a:latin typeface="Arial"/>
                <a:cs typeface="Arial"/>
              </a:rPr>
              <a:t>Online Videos</a:t>
            </a:r>
          </a:p>
          <a:p>
            <a:pPr lvl="1"/>
            <a:r>
              <a:rPr lang="en-US" dirty="0">
                <a:latin typeface="Arial"/>
                <a:cs typeface="Arial"/>
              </a:rPr>
              <a:t>Radio Ads</a:t>
            </a:r>
          </a:p>
          <a:p>
            <a:pPr lvl="1"/>
            <a:r>
              <a:rPr lang="en-US" dirty="0">
                <a:latin typeface="Arial"/>
                <a:cs typeface="Arial"/>
              </a:rPr>
              <a:t>Provider Office Material</a:t>
            </a:r>
          </a:p>
          <a:p>
            <a:pPr lvl="1"/>
            <a:r>
              <a:rPr lang="en-US" dirty="0">
                <a:solidFill>
                  <a:schemeClr val="tx1"/>
                </a:solidFill>
                <a:latin typeface="Arial"/>
                <a:cs typeface="Arial"/>
              </a:rPr>
              <a:t>Sales Presentations</a:t>
            </a:r>
          </a:p>
          <a:p>
            <a:pPr lvl="1"/>
            <a:r>
              <a:rPr lang="en-US" dirty="0">
                <a:solidFill>
                  <a:schemeClr val="tx1"/>
                </a:solidFill>
                <a:latin typeface="Arial"/>
                <a:cs typeface="Arial"/>
              </a:rPr>
              <a:t>Enrollment Forms </a:t>
            </a:r>
          </a:p>
          <a:p>
            <a:pPr lvl="1"/>
            <a:r>
              <a:rPr lang="en-US" dirty="0">
                <a:solidFill>
                  <a:schemeClr val="tx1"/>
                </a:solidFill>
              </a:rPr>
              <a:t>Errata</a:t>
            </a:r>
          </a:p>
          <a:p>
            <a:pPr marL="342900" lvl="1" indent="0">
              <a:buNone/>
            </a:pPr>
            <a:endParaRPr lang="en-US" b="1" dirty="0">
              <a:latin typeface="Arial"/>
              <a:cs typeface="Arial"/>
            </a:endParaRPr>
          </a:p>
          <a:p>
            <a:pPr marL="342900" lvl="1" indent="0">
              <a:buNone/>
            </a:pPr>
            <a:r>
              <a:rPr lang="en-US" b="1" dirty="0">
                <a:latin typeface="Arial"/>
                <a:cs typeface="Arial"/>
              </a:rPr>
              <a:t> </a:t>
            </a:r>
            <a:r>
              <a:rPr lang="en-US" dirty="0">
                <a:latin typeface="Arial"/>
                <a:cs typeface="Arial"/>
              </a:rPr>
              <a:t> </a:t>
            </a:r>
          </a:p>
          <a:p>
            <a:pPr marL="342900" lvl="1" indent="0">
              <a:buNone/>
            </a:pPr>
            <a:endParaRPr lang="en-US" dirty="0">
              <a:solidFill>
                <a:schemeClr val="tx1"/>
              </a:solidFill>
              <a:latin typeface="Arial"/>
              <a:cs typeface="Arial"/>
            </a:endParaRPr>
          </a:p>
        </p:txBody>
      </p:sp>
      <p:sp>
        <p:nvSpPr>
          <p:cNvPr id="3" name="Title 2">
            <a:extLst>
              <a:ext uri="{FF2B5EF4-FFF2-40B4-BE49-F238E27FC236}">
                <a16:creationId xmlns:a16="http://schemas.microsoft.com/office/drawing/2014/main" id="{A1B528CC-B02E-31BB-CA46-8988F4977DFE}"/>
              </a:ext>
            </a:extLst>
          </p:cNvPr>
          <p:cNvSpPr>
            <a:spLocks noGrp="1"/>
          </p:cNvSpPr>
          <p:nvPr>
            <p:ph type="title"/>
          </p:nvPr>
        </p:nvSpPr>
        <p:spPr/>
        <p:txBody>
          <a:bodyPr>
            <a:normAutofit fontScale="90000"/>
          </a:bodyPr>
          <a:lstStyle/>
          <a:p>
            <a:r>
              <a:rPr lang="en-US" dirty="0">
                <a:latin typeface="Arial"/>
                <a:cs typeface="Arial"/>
              </a:rPr>
              <a:t>Additional Oversight for PY 2024: </a:t>
            </a:r>
            <a:endParaRPr lang="en-US" dirty="0"/>
          </a:p>
        </p:txBody>
      </p:sp>
    </p:spTree>
    <p:extLst>
      <p:ext uri="{BB962C8B-B14F-4D97-AF65-F5344CB8AC3E}">
        <p14:creationId xmlns:p14="http://schemas.microsoft.com/office/powerpoint/2010/main" val="1864895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088F68-CDD9-C542-17C5-0944DADA72CF}"/>
              </a:ext>
            </a:extLst>
          </p:cNvPr>
          <p:cNvSpPr>
            <a:spLocks noGrp="1"/>
          </p:cNvSpPr>
          <p:nvPr>
            <p:ph idx="1"/>
          </p:nvPr>
        </p:nvSpPr>
        <p:spPr>
          <a:xfrm>
            <a:off x="457200" y="1536700"/>
            <a:ext cx="8229600" cy="4775200"/>
          </a:xfrm>
        </p:spPr>
        <p:txBody>
          <a:bodyPr>
            <a:normAutofit fontScale="70000" lnSpcReduction="20000"/>
          </a:bodyPr>
          <a:lstStyle/>
          <a:p>
            <a:pPr marL="0" indent="0">
              <a:buNone/>
            </a:pPr>
            <a:r>
              <a:rPr lang="en-US" b="1" dirty="0"/>
              <a:t>Call 1-800-Medicare</a:t>
            </a:r>
          </a:p>
          <a:p>
            <a:pPr lvl="1"/>
            <a:r>
              <a:rPr lang="en-US" dirty="0"/>
              <a:t>Marketing Misrepresentation Cases where a beneficiary’s enrollment was affected</a:t>
            </a:r>
          </a:p>
          <a:p>
            <a:pPr lvl="2"/>
            <a:r>
              <a:rPr lang="en-US" dirty="0"/>
              <a:t>1-800 will determine if a marketing misrepresentation took place and can fix the enrollment</a:t>
            </a:r>
          </a:p>
          <a:p>
            <a:pPr lvl="2"/>
            <a:r>
              <a:rPr lang="en-US" dirty="0"/>
              <a:t> Plans will investigate the case, and CMS will review the investigation notes</a:t>
            </a:r>
          </a:p>
          <a:p>
            <a:pPr marL="457200" lvl="1" indent="0">
              <a:buNone/>
            </a:pPr>
            <a:endParaRPr lang="en-US" dirty="0"/>
          </a:p>
          <a:p>
            <a:pPr marL="0" indent="0">
              <a:buNone/>
            </a:pPr>
            <a:r>
              <a:rPr lang="en-US" b="1" dirty="0"/>
              <a:t>Contact your CMS DOI Liaison</a:t>
            </a:r>
          </a:p>
          <a:p>
            <a:pPr lvl="1"/>
            <a:r>
              <a:rPr lang="en-US" dirty="0"/>
              <a:t>	Unallowed marketing practices you observe </a:t>
            </a:r>
          </a:p>
          <a:p>
            <a:pPr lvl="1"/>
            <a:r>
              <a:rPr lang="en-US" dirty="0"/>
              <a:t>Questions about Agent/Broker Do’s &amp; Don’ts</a:t>
            </a:r>
          </a:p>
          <a:p>
            <a:pPr lvl="1"/>
            <a:endParaRPr lang="en-US" dirty="0"/>
          </a:p>
          <a:p>
            <a:pPr marL="0" indent="0">
              <a:buNone/>
            </a:pPr>
            <a:r>
              <a:rPr lang="en-US" b="1" dirty="0"/>
              <a:t>Communicate through the NAIC Marketing Sub-group</a:t>
            </a:r>
          </a:p>
          <a:p>
            <a:pPr lvl="1"/>
            <a:r>
              <a:rPr lang="en-US" dirty="0"/>
              <a:t>	A CMS Marketing SME attends meetings</a:t>
            </a:r>
          </a:p>
        </p:txBody>
      </p:sp>
      <p:sp>
        <p:nvSpPr>
          <p:cNvPr id="3" name="Title 2">
            <a:extLst>
              <a:ext uri="{FF2B5EF4-FFF2-40B4-BE49-F238E27FC236}">
                <a16:creationId xmlns:a16="http://schemas.microsoft.com/office/drawing/2014/main" id="{44445319-6A74-E852-DBB3-7684FD1663C0}"/>
              </a:ext>
            </a:extLst>
          </p:cNvPr>
          <p:cNvSpPr>
            <a:spLocks noGrp="1"/>
          </p:cNvSpPr>
          <p:nvPr>
            <p:ph type="title"/>
          </p:nvPr>
        </p:nvSpPr>
        <p:spPr/>
        <p:txBody>
          <a:bodyPr>
            <a:normAutofit fontScale="90000"/>
          </a:bodyPr>
          <a:lstStyle/>
          <a:p>
            <a:r>
              <a:rPr lang="en-US" dirty="0"/>
              <a:t>Reporting Issues to CMS</a:t>
            </a:r>
          </a:p>
        </p:txBody>
      </p:sp>
    </p:spTree>
    <p:extLst>
      <p:ext uri="{BB962C8B-B14F-4D97-AF65-F5344CB8AC3E}">
        <p14:creationId xmlns:p14="http://schemas.microsoft.com/office/powerpoint/2010/main" val="341931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FA255F-00E6-07B2-B611-3C3886F9DD74}"/>
              </a:ext>
            </a:extLst>
          </p:cNvPr>
          <p:cNvSpPr>
            <a:spLocks noGrp="1"/>
          </p:cNvSpPr>
          <p:nvPr>
            <p:ph type="title"/>
          </p:nvPr>
        </p:nvSpPr>
        <p:spPr/>
        <p:txBody>
          <a:bodyPr>
            <a:normAutofit fontScale="90000"/>
          </a:bodyPr>
          <a:lstStyle/>
          <a:p>
            <a:r>
              <a:rPr lang="en-US" dirty="0"/>
              <a:t>DOI Liaison Listing</a:t>
            </a:r>
          </a:p>
        </p:txBody>
      </p:sp>
      <p:graphicFrame>
        <p:nvGraphicFramePr>
          <p:cNvPr id="10" name="Content Placeholder 9">
            <a:extLst>
              <a:ext uri="{FF2B5EF4-FFF2-40B4-BE49-F238E27FC236}">
                <a16:creationId xmlns:a16="http://schemas.microsoft.com/office/drawing/2014/main" id="{C66B55F9-3123-76CA-C705-FB10B7C25DD2}"/>
              </a:ext>
            </a:extLst>
          </p:cNvPr>
          <p:cNvGraphicFramePr>
            <a:graphicFrameLocks noGrp="1"/>
          </p:cNvGraphicFramePr>
          <p:nvPr>
            <p:ph idx="1"/>
            <p:extLst>
              <p:ext uri="{D42A27DB-BD31-4B8C-83A1-F6EECF244321}">
                <p14:modId xmlns:p14="http://schemas.microsoft.com/office/powerpoint/2010/main" val="2491671977"/>
              </p:ext>
            </p:extLst>
          </p:nvPr>
        </p:nvGraphicFramePr>
        <p:xfrm>
          <a:off x="457200" y="1549400"/>
          <a:ext cx="8229599" cy="4611903"/>
        </p:xfrm>
        <a:graphic>
          <a:graphicData uri="http://schemas.openxmlformats.org/drawingml/2006/table">
            <a:tbl>
              <a:tblPr firstRow="1" firstCol="1" bandRow="1">
                <a:tableStyleId>{5C22544A-7EE6-4342-B048-85BDC9FD1C3A}</a:tableStyleId>
              </a:tblPr>
              <a:tblGrid>
                <a:gridCol w="1088695">
                  <a:extLst>
                    <a:ext uri="{9D8B030D-6E8A-4147-A177-3AD203B41FA5}">
                      <a16:colId xmlns:a16="http://schemas.microsoft.com/office/drawing/2014/main" val="3101920340"/>
                    </a:ext>
                  </a:extLst>
                </a:gridCol>
                <a:gridCol w="1674015">
                  <a:extLst>
                    <a:ext uri="{9D8B030D-6E8A-4147-A177-3AD203B41FA5}">
                      <a16:colId xmlns:a16="http://schemas.microsoft.com/office/drawing/2014/main" val="2659273143"/>
                    </a:ext>
                  </a:extLst>
                </a:gridCol>
                <a:gridCol w="1990088">
                  <a:extLst>
                    <a:ext uri="{9D8B030D-6E8A-4147-A177-3AD203B41FA5}">
                      <a16:colId xmlns:a16="http://schemas.microsoft.com/office/drawing/2014/main" val="2460076009"/>
                    </a:ext>
                  </a:extLst>
                </a:gridCol>
                <a:gridCol w="1240878">
                  <a:extLst>
                    <a:ext uri="{9D8B030D-6E8A-4147-A177-3AD203B41FA5}">
                      <a16:colId xmlns:a16="http://schemas.microsoft.com/office/drawing/2014/main" val="3673241856"/>
                    </a:ext>
                  </a:extLst>
                </a:gridCol>
                <a:gridCol w="2235923">
                  <a:extLst>
                    <a:ext uri="{9D8B030D-6E8A-4147-A177-3AD203B41FA5}">
                      <a16:colId xmlns:a16="http://schemas.microsoft.com/office/drawing/2014/main" val="2058091633"/>
                    </a:ext>
                  </a:extLst>
                </a:gridCol>
              </a:tblGrid>
              <a:tr h="236769">
                <a:tc>
                  <a:txBody>
                    <a:bodyPr/>
                    <a:lstStyle/>
                    <a:p>
                      <a:pPr marL="0" marR="0" algn="ctr">
                        <a:spcBef>
                          <a:spcPts val="0"/>
                        </a:spcBef>
                        <a:spcAft>
                          <a:spcPts val="0"/>
                        </a:spcAft>
                      </a:pPr>
                      <a:r>
                        <a:rPr lang="en-US" sz="1300">
                          <a:effectLst/>
                        </a:rPr>
                        <a:t>Region</a:t>
                      </a:r>
                      <a:endParaRPr lang="en-US" sz="1000">
                        <a:effectLst/>
                        <a:latin typeface="Calibri" panose="020F0502020204030204" pitchFamily="34" charset="0"/>
                        <a:ea typeface="Calibri" panose="020F0502020204030204" pitchFamily="34" charset="0"/>
                      </a:endParaRPr>
                    </a:p>
                  </a:txBody>
                  <a:tcPr marL="63215" marR="63215" marT="0" marB="0" anchor="ctr"/>
                </a:tc>
                <a:tc>
                  <a:txBody>
                    <a:bodyPr/>
                    <a:lstStyle/>
                    <a:p>
                      <a:pPr marL="0" marR="0" algn="ctr">
                        <a:spcBef>
                          <a:spcPts val="0"/>
                        </a:spcBef>
                        <a:spcAft>
                          <a:spcPts val="0"/>
                        </a:spcAft>
                      </a:pPr>
                      <a:r>
                        <a:rPr lang="en-US" sz="1300">
                          <a:effectLst/>
                        </a:rPr>
                        <a:t>City</a:t>
                      </a:r>
                      <a:endParaRPr lang="en-US" sz="1000">
                        <a:effectLst/>
                        <a:latin typeface="Calibri" panose="020F0502020204030204" pitchFamily="34" charset="0"/>
                        <a:ea typeface="Calibri" panose="020F0502020204030204" pitchFamily="34" charset="0"/>
                      </a:endParaRPr>
                    </a:p>
                  </a:txBody>
                  <a:tcPr marL="63215" marR="63215" marT="0" marB="0" anchor="ctr"/>
                </a:tc>
                <a:tc>
                  <a:txBody>
                    <a:bodyPr/>
                    <a:lstStyle/>
                    <a:p>
                      <a:pPr marL="0" marR="0" algn="ctr">
                        <a:spcBef>
                          <a:spcPts val="0"/>
                        </a:spcBef>
                        <a:spcAft>
                          <a:spcPts val="0"/>
                        </a:spcAft>
                      </a:pPr>
                      <a:r>
                        <a:rPr lang="en-US" sz="1300">
                          <a:effectLst/>
                        </a:rPr>
                        <a:t>States</a:t>
                      </a:r>
                      <a:endParaRPr lang="en-US" sz="1000">
                        <a:effectLst/>
                        <a:latin typeface="Calibri" panose="020F0502020204030204" pitchFamily="34" charset="0"/>
                        <a:ea typeface="Calibri" panose="020F0502020204030204" pitchFamily="34" charset="0"/>
                      </a:endParaRPr>
                    </a:p>
                  </a:txBody>
                  <a:tcPr marL="63215" marR="63215" marT="0" marB="0" anchor="ctr"/>
                </a:tc>
                <a:tc>
                  <a:txBody>
                    <a:bodyPr/>
                    <a:lstStyle/>
                    <a:p>
                      <a:pPr marL="0" marR="0" algn="ctr">
                        <a:spcBef>
                          <a:spcPts val="0"/>
                        </a:spcBef>
                        <a:spcAft>
                          <a:spcPts val="0"/>
                        </a:spcAft>
                      </a:pPr>
                      <a:r>
                        <a:rPr lang="en-US" sz="1300">
                          <a:effectLst/>
                        </a:rPr>
                        <a:t>Name</a:t>
                      </a:r>
                      <a:endParaRPr lang="en-US" sz="1000">
                        <a:effectLst/>
                        <a:latin typeface="Calibri" panose="020F0502020204030204" pitchFamily="34" charset="0"/>
                        <a:ea typeface="Calibri" panose="020F0502020204030204" pitchFamily="34" charset="0"/>
                      </a:endParaRPr>
                    </a:p>
                  </a:txBody>
                  <a:tcPr marL="63215" marR="63215" marT="0" marB="0" anchor="ctr"/>
                </a:tc>
                <a:tc>
                  <a:txBody>
                    <a:bodyPr/>
                    <a:lstStyle/>
                    <a:p>
                      <a:pPr marL="0" marR="0" algn="ctr">
                        <a:spcBef>
                          <a:spcPts val="0"/>
                        </a:spcBef>
                        <a:spcAft>
                          <a:spcPts val="0"/>
                        </a:spcAft>
                      </a:pPr>
                      <a:r>
                        <a:rPr lang="en-US" sz="1300">
                          <a:effectLst/>
                        </a:rPr>
                        <a:t>Email</a:t>
                      </a:r>
                      <a:endParaRPr lang="en-US" sz="1000">
                        <a:effectLst/>
                        <a:latin typeface="Calibri" panose="020F0502020204030204" pitchFamily="34" charset="0"/>
                        <a:ea typeface="Calibri" panose="020F0502020204030204" pitchFamily="34" charset="0"/>
                      </a:endParaRPr>
                    </a:p>
                  </a:txBody>
                  <a:tcPr marL="63215" marR="63215" marT="0" marB="0" anchor="ctr"/>
                </a:tc>
                <a:extLst>
                  <a:ext uri="{0D108BD9-81ED-4DB2-BD59-A6C34878D82A}">
                    <a16:rowId xmlns:a16="http://schemas.microsoft.com/office/drawing/2014/main" val="1755969730"/>
                  </a:ext>
                </a:extLst>
              </a:tr>
              <a:tr h="205200">
                <a:tc>
                  <a:txBody>
                    <a:bodyPr/>
                    <a:lstStyle/>
                    <a:p>
                      <a:pPr marL="0" marR="0" algn="ctr">
                        <a:spcBef>
                          <a:spcPts val="0"/>
                        </a:spcBef>
                        <a:spcAft>
                          <a:spcPts val="0"/>
                        </a:spcAft>
                      </a:pPr>
                      <a:r>
                        <a:rPr lang="en-US" sz="1100">
                          <a:effectLst/>
                        </a:rPr>
                        <a:t>l</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lgn="ctr">
                        <a:spcBef>
                          <a:spcPts val="0"/>
                        </a:spcBef>
                        <a:spcAft>
                          <a:spcPts val="0"/>
                        </a:spcAft>
                      </a:pPr>
                      <a:r>
                        <a:rPr lang="en-US" sz="1100">
                          <a:effectLst/>
                        </a:rPr>
                        <a:t>Boston</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CT, MA, ME, NH, RI, VT</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Scott Labrecque</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000" u="sng" dirty="0">
                          <a:effectLst/>
                          <a:hlinkClick r:id="rId3"/>
                        </a:rPr>
                        <a:t>Scott.Labrecque@cms.hhs.gov</a:t>
                      </a:r>
                      <a:endParaRPr lang="en-US" sz="1000" u="sng" dirty="0">
                        <a:effectLst/>
                      </a:endParaRPr>
                    </a:p>
                    <a:p>
                      <a:pPr marL="0" marR="0">
                        <a:spcBef>
                          <a:spcPts val="0"/>
                        </a:spcBef>
                        <a:spcAft>
                          <a:spcPts val="0"/>
                        </a:spcAft>
                      </a:pPr>
                      <a:endParaRPr lang="en-US" sz="1000" dirty="0">
                        <a:effectLst/>
                        <a:latin typeface="Calibri" panose="020F0502020204030204" pitchFamily="34" charset="0"/>
                        <a:ea typeface="Calibri" panose="020F0502020204030204" pitchFamily="34" charset="0"/>
                      </a:endParaRPr>
                    </a:p>
                  </a:txBody>
                  <a:tcPr marL="63215" marR="63215" marT="0" marB="0"/>
                </a:tc>
                <a:extLst>
                  <a:ext uri="{0D108BD9-81ED-4DB2-BD59-A6C34878D82A}">
                    <a16:rowId xmlns:a16="http://schemas.microsoft.com/office/drawing/2014/main" val="114578053"/>
                  </a:ext>
                </a:extLst>
              </a:tr>
              <a:tr h="410400">
                <a:tc>
                  <a:txBody>
                    <a:bodyPr/>
                    <a:lstStyle/>
                    <a:p>
                      <a:pPr marL="0" marR="0" algn="ctr">
                        <a:spcBef>
                          <a:spcPts val="0"/>
                        </a:spcBef>
                        <a:spcAft>
                          <a:spcPts val="0"/>
                        </a:spcAft>
                      </a:pPr>
                      <a:r>
                        <a:rPr lang="en-US" sz="1100">
                          <a:effectLst/>
                        </a:rPr>
                        <a:t>II</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lgn="ctr">
                        <a:spcBef>
                          <a:spcPts val="0"/>
                        </a:spcBef>
                        <a:spcAft>
                          <a:spcPts val="0"/>
                        </a:spcAft>
                      </a:pPr>
                      <a:r>
                        <a:rPr lang="en-US" sz="1100">
                          <a:effectLst/>
                        </a:rPr>
                        <a:t>New York</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NY, NJ, PR, VI</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Sherice Fleet</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000" u="sng">
                          <a:effectLst/>
                        </a:rPr>
                        <a:t>Sherice.Fleet@cms.hhs.gov</a:t>
                      </a:r>
                      <a:endParaRPr lang="en-US" sz="1000">
                        <a:effectLst/>
                        <a:latin typeface="Calibri" panose="020F0502020204030204" pitchFamily="34" charset="0"/>
                        <a:ea typeface="Calibri" panose="020F0502020204030204" pitchFamily="34" charset="0"/>
                      </a:endParaRPr>
                    </a:p>
                  </a:txBody>
                  <a:tcPr marL="63215" marR="63215" marT="0" marB="0"/>
                </a:tc>
                <a:extLst>
                  <a:ext uri="{0D108BD9-81ED-4DB2-BD59-A6C34878D82A}">
                    <a16:rowId xmlns:a16="http://schemas.microsoft.com/office/drawing/2014/main" val="3328720099"/>
                  </a:ext>
                </a:extLst>
              </a:tr>
              <a:tr h="410400">
                <a:tc>
                  <a:txBody>
                    <a:bodyPr/>
                    <a:lstStyle/>
                    <a:p>
                      <a:pPr marL="0" marR="0" algn="ctr">
                        <a:spcBef>
                          <a:spcPts val="0"/>
                        </a:spcBef>
                        <a:spcAft>
                          <a:spcPts val="0"/>
                        </a:spcAft>
                      </a:pPr>
                      <a:r>
                        <a:rPr lang="en-US" sz="1100">
                          <a:effectLst/>
                        </a:rPr>
                        <a:t>lll</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lgn="ctr">
                        <a:spcBef>
                          <a:spcPts val="0"/>
                        </a:spcBef>
                        <a:spcAft>
                          <a:spcPts val="0"/>
                        </a:spcAft>
                      </a:pPr>
                      <a:r>
                        <a:rPr lang="en-US" sz="1100">
                          <a:effectLst/>
                        </a:rPr>
                        <a:t>Philadelphia</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DC, DE, MD, PA, VA, WV</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Scott Beach</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000" u="sng">
                          <a:effectLst/>
                          <a:hlinkClick r:id="rId4"/>
                        </a:rPr>
                        <a:t>scott.beach@cms.hhs.gov</a:t>
                      </a:r>
                      <a:endParaRPr lang="en-US" sz="1000">
                        <a:effectLst/>
                        <a:latin typeface="Calibri" panose="020F0502020204030204" pitchFamily="34" charset="0"/>
                        <a:ea typeface="Calibri" panose="020F0502020204030204" pitchFamily="34" charset="0"/>
                      </a:endParaRPr>
                    </a:p>
                  </a:txBody>
                  <a:tcPr marL="63215" marR="63215" marT="0" marB="0"/>
                </a:tc>
                <a:extLst>
                  <a:ext uri="{0D108BD9-81ED-4DB2-BD59-A6C34878D82A}">
                    <a16:rowId xmlns:a16="http://schemas.microsoft.com/office/drawing/2014/main" val="2691344721"/>
                  </a:ext>
                </a:extLst>
              </a:tr>
              <a:tr h="410400">
                <a:tc>
                  <a:txBody>
                    <a:bodyPr/>
                    <a:lstStyle/>
                    <a:p>
                      <a:pPr marL="0" marR="0" algn="ctr">
                        <a:spcBef>
                          <a:spcPts val="0"/>
                        </a:spcBef>
                        <a:spcAft>
                          <a:spcPts val="0"/>
                        </a:spcAft>
                      </a:pPr>
                      <a:r>
                        <a:rPr lang="en-US" sz="1100">
                          <a:effectLst/>
                        </a:rPr>
                        <a:t>IV</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lgn="ctr">
                        <a:spcBef>
                          <a:spcPts val="0"/>
                        </a:spcBef>
                        <a:spcAft>
                          <a:spcPts val="0"/>
                        </a:spcAft>
                      </a:pPr>
                      <a:r>
                        <a:rPr lang="en-US" sz="1100">
                          <a:effectLst/>
                        </a:rPr>
                        <a:t>Atlanta</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AL, FL,GA, KY, MS, NC, SC, TN</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Hugo Huapaya</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000" u="sng">
                          <a:effectLst/>
                          <a:hlinkClick r:id="rId5"/>
                        </a:rPr>
                        <a:t>hugo.huapaya@cms.hhs.gov</a:t>
                      </a:r>
                      <a:endParaRPr lang="en-US" sz="1000">
                        <a:effectLst/>
                        <a:latin typeface="Calibri" panose="020F0502020204030204" pitchFamily="34" charset="0"/>
                        <a:ea typeface="Calibri" panose="020F0502020204030204" pitchFamily="34" charset="0"/>
                      </a:endParaRPr>
                    </a:p>
                  </a:txBody>
                  <a:tcPr marL="63215" marR="63215" marT="0" marB="0" anchor="b"/>
                </a:tc>
                <a:extLst>
                  <a:ext uri="{0D108BD9-81ED-4DB2-BD59-A6C34878D82A}">
                    <a16:rowId xmlns:a16="http://schemas.microsoft.com/office/drawing/2014/main" val="3530053850"/>
                  </a:ext>
                </a:extLst>
              </a:tr>
              <a:tr h="615599">
                <a:tc>
                  <a:txBody>
                    <a:bodyPr/>
                    <a:lstStyle/>
                    <a:p>
                      <a:pPr marL="0" marR="0" algn="ctr">
                        <a:spcBef>
                          <a:spcPts val="0"/>
                        </a:spcBef>
                        <a:spcAft>
                          <a:spcPts val="0"/>
                        </a:spcAft>
                      </a:pPr>
                      <a:r>
                        <a:rPr lang="en-US" sz="1100">
                          <a:effectLst/>
                        </a:rPr>
                        <a:t>V</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lgn="ctr">
                        <a:spcBef>
                          <a:spcPts val="0"/>
                        </a:spcBef>
                        <a:spcAft>
                          <a:spcPts val="0"/>
                        </a:spcAft>
                      </a:pPr>
                      <a:r>
                        <a:rPr lang="en-US" sz="1100">
                          <a:effectLst/>
                        </a:rPr>
                        <a:t>Chicago</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IL, IN, MI,MN, OH, WI</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Mike Reardon</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000" u="sng">
                          <a:effectLst/>
                          <a:hlinkClick r:id="rId6"/>
                        </a:rPr>
                        <a:t>michael.reardon@cms.hhs.gov</a:t>
                      </a:r>
                      <a:endParaRPr lang="en-US" sz="1000">
                        <a:effectLst/>
                        <a:latin typeface="Calibri" panose="020F0502020204030204" pitchFamily="34" charset="0"/>
                        <a:ea typeface="Calibri" panose="020F0502020204030204" pitchFamily="34" charset="0"/>
                      </a:endParaRPr>
                    </a:p>
                  </a:txBody>
                  <a:tcPr marL="63215" marR="63215" marT="0" marB="0"/>
                </a:tc>
                <a:extLst>
                  <a:ext uri="{0D108BD9-81ED-4DB2-BD59-A6C34878D82A}">
                    <a16:rowId xmlns:a16="http://schemas.microsoft.com/office/drawing/2014/main" val="3383155638"/>
                  </a:ext>
                </a:extLst>
              </a:tr>
              <a:tr h="410400">
                <a:tc>
                  <a:txBody>
                    <a:bodyPr/>
                    <a:lstStyle/>
                    <a:p>
                      <a:pPr marL="0" marR="0" algn="ctr">
                        <a:spcBef>
                          <a:spcPts val="0"/>
                        </a:spcBef>
                        <a:spcAft>
                          <a:spcPts val="0"/>
                        </a:spcAft>
                      </a:pPr>
                      <a:r>
                        <a:rPr lang="en-US" sz="1100">
                          <a:effectLst/>
                        </a:rPr>
                        <a:t>VI</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lgn="ctr">
                        <a:spcBef>
                          <a:spcPts val="0"/>
                        </a:spcBef>
                        <a:spcAft>
                          <a:spcPts val="0"/>
                        </a:spcAft>
                      </a:pPr>
                      <a:r>
                        <a:rPr lang="en-US" sz="1100">
                          <a:effectLst/>
                        </a:rPr>
                        <a:t>Dallas</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TX, AR, LA, NM</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Lindsay Swindell</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000" u="sng">
                          <a:effectLst/>
                          <a:hlinkClick r:id="rId7"/>
                        </a:rPr>
                        <a:t>lindsay.swindall@cms.hhs.gov</a:t>
                      </a:r>
                      <a:endParaRPr lang="en-US" sz="1000">
                        <a:effectLst/>
                        <a:latin typeface="Calibri" panose="020F0502020204030204" pitchFamily="34" charset="0"/>
                        <a:ea typeface="Calibri" panose="020F0502020204030204" pitchFamily="34" charset="0"/>
                      </a:endParaRPr>
                    </a:p>
                  </a:txBody>
                  <a:tcPr marL="63215" marR="63215" marT="0" marB="0"/>
                </a:tc>
                <a:extLst>
                  <a:ext uri="{0D108BD9-81ED-4DB2-BD59-A6C34878D82A}">
                    <a16:rowId xmlns:a16="http://schemas.microsoft.com/office/drawing/2014/main" val="3779682720"/>
                  </a:ext>
                </a:extLst>
              </a:tr>
              <a:tr h="410400">
                <a:tc>
                  <a:txBody>
                    <a:bodyPr/>
                    <a:lstStyle/>
                    <a:p>
                      <a:pPr marL="0" marR="0" algn="ctr">
                        <a:spcBef>
                          <a:spcPts val="0"/>
                        </a:spcBef>
                        <a:spcAft>
                          <a:spcPts val="0"/>
                        </a:spcAft>
                      </a:pPr>
                      <a:r>
                        <a:rPr lang="en-US" sz="1100">
                          <a:effectLst/>
                        </a:rPr>
                        <a:t>VII</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lgn="ctr">
                        <a:spcBef>
                          <a:spcPts val="0"/>
                        </a:spcBef>
                        <a:spcAft>
                          <a:spcPts val="0"/>
                        </a:spcAft>
                      </a:pPr>
                      <a:r>
                        <a:rPr lang="en-US" sz="1100">
                          <a:effectLst/>
                        </a:rPr>
                        <a:t>Kansas City</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IA, KS, MO, NE</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Cindy Ford</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000" u="sng">
                          <a:effectLst/>
                          <a:hlinkClick r:id="rId8"/>
                        </a:rPr>
                        <a:t>cynthia.ford@cms.hhs.gov</a:t>
                      </a:r>
                      <a:endParaRPr lang="en-US" sz="1000">
                        <a:effectLst/>
                        <a:latin typeface="Calibri" panose="020F0502020204030204" pitchFamily="34" charset="0"/>
                        <a:ea typeface="Calibri" panose="020F0502020204030204" pitchFamily="34" charset="0"/>
                      </a:endParaRPr>
                    </a:p>
                  </a:txBody>
                  <a:tcPr marL="63215" marR="63215" marT="0" marB="0"/>
                </a:tc>
                <a:extLst>
                  <a:ext uri="{0D108BD9-81ED-4DB2-BD59-A6C34878D82A}">
                    <a16:rowId xmlns:a16="http://schemas.microsoft.com/office/drawing/2014/main" val="3743689683"/>
                  </a:ext>
                </a:extLst>
              </a:tr>
              <a:tr h="410400">
                <a:tc>
                  <a:txBody>
                    <a:bodyPr/>
                    <a:lstStyle/>
                    <a:p>
                      <a:pPr marL="0" marR="0" algn="ctr">
                        <a:spcBef>
                          <a:spcPts val="0"/>
                        </a:spcBef>
                        <a:spcAft>
                          <a:spcPts val="0"/>
                        </a:spcAft>
                      </a:pPr>
                      <a:r>
                        <a:rPr lang="en-US" sz="1100">
                          <a:effectLst/>
                        </a:rPr>
                        <a:t>VIII</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lgn="ctr">
                        <a:spcBef>
                          <a:spcPts val="0"/>
                        </a:spcBef>
                        <a:spcAft>
                          <a:spcPts val="0"/>
                        </a:spcAft>
                      </a:pPr>
                      <a:r>
                        <a:rPr lang="en-US" sz="1100">
                          <a:effectLst/>
                        </a:rPr>
                        <a:t>Denver</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CO, MT, ND, SD, UT, WY</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Lindsay Swindell</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000" u="sng">
                          <a:effectLst/>
                          <a:hlinkClick r:id="rId7"/>
                        </a:rPr>
                        <a:t>lindsay.swindall@cms.hhs.gov</a:t>
                      </a:r>
                      <a:endParaRPr lang="en-US" sz="1000">
                        <a:effectLst/>
                        <a:latin typeface="Calibri" panose="020F0502020204030204" pitchFamily="34" charset="0"/>
                        <a:ea typeface="Calibri" panose="020F0502020204030204" pitchFamily="34" charset="0"/>
                      </a:endParaRPr>
                    </a:p>
                  </a:txBody>
                  <a:tcPr marL="63215" marR="63215" marT="0" marB="0"/>
                </a:tc>
                <a:extLst>
                  <a:ext uri="{0D108BD9-81ED-4DB2-BD59-A6C34878D82A}">
                    <a16:rowId xmlns:a16="http://schemas.microsoft.com/office/drawing/2014/main" val="931738149"/>
                  </a:ext>
                </a:extLst>
              </a:tr>
              <a:tr h="205200">
                <a:tc>
                  <a:txBody>
                    <a:bodyPr/>
                    <a:lstStyle/>
                    <a:p>
                      <a:pPr marL="0" marR="0" algn="ctr">
                        <a:spcBef>
                          <a:spcPts val="0"/>
                        </a:spcBef>
                        <a:spcAft>
                          <a:spcPts val="0"/>
                        </a:spcAft>
                      </a:pPr>
                      <a:r>
                        <a:rPr lang="en-US" sz="1100">
                          <a:effectLst/>
                        </a:rPr>
                        <a:t>IX</a:t>
                      </a:r>
                      <a:endParaRPr lang="en-US" sz="1000">
                        <a:effectLst/>
                        <a:latin typeface="Calibri" panose="020F0502020204030204" pitchFamily="34" charset="0"/>
                        <a:ea typeface="Calibri" panose="020F0502020204030204" pitchFamily="34" charset="0"/>
                      </a:endParaRPr>
                    </a:p>
                  </a:txBody>
                  <a:tcPr marL="63215" marR="63215" marT="0" marB="0"/>
                </a:tc>
                <a:tc rowSpan="2">
                  <a:txBody>
                    <a:bodyPr/>
                    <a:lstStyle/>
                    <a:p>
                      <a:pPr marL="0" marR="0" algn="ctr">
                        <a:spcBef>
                          <a:spcPts val="0"/>
                        </a:spcBef>
                        <a:spcAft>
                          <a:spcPts val="0"/>
                        </a:spcAft>
                      </a:pPr>
                      <a:r>
                        <a:rPr lang="en-US" sz="1100">
                          <a:effectLst/>
                        </a:rPr>
                        <a:t>San Francisco</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AZ</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Kaihe Akahane</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000" u="sng">
                          <a:effectLst/>
                          <a:hlinkClick r:id="rId9"/>
                        </a:rPr>
                        <a:t>kaihe.akahane@cms.hhs.gov</a:t>
                      </a:r>
                      <a:endParaRPr lang="en-US" sz="1000">
                        <a:effectLst/>
                        <a:latin typeface="Calibri" panose="020F0502020204030204" pitchFamily="34" charset="0"/>
                        <a:ea typeface="Calibri" panose="020F0502020204030204" pitchFamily="34" charset="0"/>
                      </a:endParaRPr>
                    </a:p>
                  </a:txBody>
                  <a:tcPr marL="63215" marR="63215" marT="0" marB="0"/>
                </a:tc>
                <a:extLst>
                  <a:ext uri="{0D108BD9-81ED-4DB2-BD59-A6C34878D82A}">
                    <a16:rowId xmlns:a16="http://schemas.microsoft.com/office/drawing/2014/main" val="2140748519"/>
                  </a:ext>
                </a:extLst>
              </a:tr>
              <a:tr h="376735">
                <a:tc>
                  <a:txBody>
                    <a:bodyPr/>
                    <a:lstStyle/>
                    <a:p>
                      <a:pPr marL="0" marR="0" algn="ctr">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endParaRPr>
                    </a:p>
                  </a:txBody>
                  <a:tcPr marL="63215" marR="63215" marT="0" marB="0"/>
                </a:tc>
                <a:tc vMerge="1">
                  <a:txBody>
                    <a:bodyPr/>
                    <a:lstStyle/>
                    <a:p>
                      <a:endParaRPr lang="en-US"/>
                    </a:p>
                  </a:txBody>
                  <a:tcPr/>
                </a:tc>
                <a:tc>
                  <a:txBody>
                    <a:bodyPr/>
                    <a:lstStyle/>
                    <a:p>
                      <a:pPr marL="0" marR="0">
                        <a:spcBef>
                          <a:spcPts val="0"/>
                        </a:spcBef>
                        <a:spcAft>
                          <a:spcPts val="0"/>
                        </a:spcAft>
                      </a:pPr>
                      <a:r>
                        <a:rPr lang="en-US" sz="1100">
                          <a:effectLst/>
                        </a:rPr>
                        <a:t>CA, NV, HI, PACIFIC TERRITORIES</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Harold Goodwin</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000" u="sng">
                          <a:effectLst/>
                          <a:hlinkClick r:id="rId10"/>
                        </a:rPr>
                        <a:t>harold.goodwin@cms.hhs.gov</a:t>
                      </a:r>
                      <a:endParaRPr lang="en-US" sz="1000">
                        <a:effectLst/>
                        <a:latin typeface="Calibri" panose="020F0502020204030204" pitchFamily="34" charset="0"/>
                        <a:ea typeface="Calibri" panose="020F0502020204030204" pitchFamily="34" charset="0"/>
                      </a:endParaRPr>
                    </a:p>
                  </a:txBody>
                  <a:tcPr marL="63215" marR="63215" marT="0" marB="0"/>
                </a:tc>
                <a:extLst>
                  <a:ext uri="{0D108BD9-81ED-4DB2-BD59-A6C34878D82A}">
                    <a16:rowId xmlns:a16="http://schemas.microsoft.com/office/drawing/2014/main" val="3025512651"/>
                  </a:ext>
                </a:extLst>
              </a:tr>
              <a:tr h="410400">
                <a:tc>
                  <a:txBody>
                    <a:bodyPr/>
                    <a:lstStyle/>
                    <a:p>
                      <a:pPr marL="0" marR="0" algn="ctr">
                        <a:spcBef>
                          <a:spcPts val="0"/>
                        </a:spcBef>
                        <a:spcAft>
                          <a:spcPts val="0"/>
                        </a:spcAft>
                      </a:pPr>
                      <a:r>
                        <a:rPr lang="en-US" sz="1100">
                          <a:effectLst/>
                        </a:rPr>
                        <a:t>X</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lgn="ctr">
                        <a:spcBef>
                          <a:spcPts val="0"/>
                        </a:spcBef>
                        <a:spcAft>
                          <a:spcPts val="0"/>
                        </a:spcAft>
                      </a:pPr>
                      <a:r>
                        <a:rPr lang="en-US" sz="1100">
                          <a:effectLst/>
                        </a:rPr>
                        <a:t>Seattle</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AK, ID, OR, WA</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100">
                          <a:effectLst/>
                        </a:rPr>
                        <a:t>George Lombard</a:t>
                      </a:r>
                      <a:endParaRPr lang="en-US" sz="1000">
                        <a:effectLst/>
                        <a:latin typeface="Calibri" panose="020F0502020204030204" pitchFamily="34" charset="0"/>
                        <a:ea typeface="Calibri" panose="020F0502020204030204" pitchFamily="34" charset="0"/>
                      </a:endParaRPr>
                    </a:p>
                  </a:txBody>
                  <a:tcPr marL="63215" marR="63215" marT="0" marB="0"/>
                </a:tc>
                <a:tc>
                  <a:txBody>
                    <a:bodyPr/>
                    <a:lstStyle/>
                    <a:p>
                      <a:pPr marL="0" marR="0">
                        <a:spcBef>
                          <a:spcPts val="0"/>
                        </a:spcBef>
                        <a:spcAft>
                          <a:spcPts val="0"/>
                        </a:spcAft>
                      </a:pPr>
                      <a:r>
                        <a:rPr lang="en-US" sz="1000" u="sng" dirty="0">
                          <a:effectLst/>
                          <a:hlinkClick r:id="rId11"/>
                        </a:rPr>
                        <a:t>george.lombard@cms.hhs.gov</a:t>
                      </a:r>
                      <a:endParaRPr lang="en-US" sz="1000" dirty="0">
                        <a:effectLst/>
                        <a:latin typeface="Calibri" panose="020F0502020204030204" pitchFamily="34" charset="0"/>
                        <a:ea typeface="Calibri" panose="020F0502020204030204" pitchFamily="34" charset="0"/>
                      </a:endParaRPr>
                    </a:p>
                  </a:txBody>
                  <a:tcPr marL="63215" marR="63215" marT="0" marB="0"/>
                </a:tc>
                <a:extLst>
                  <a:ext uri="{0D108BD9-81ED-4DB2-BD59-A6C34878D82A}">
                    <a16:rowId xmlns:a16="http://schemas.microsoft.com/office/drawing/2014/main" val="1798997893"/>
                  </a:ext>
                </a:extLst>
              </a:tr>
            </a:tbl>
          </a:graphicData>
        </a:graphic>
      </p:graphicFrame>
    </p:spTree>
    <p:extLst>
      <p:ext uri="{BB962C8B-B14F-4D97-AF65-F5344CB8AC3E}">
        <p14:creationId xmlns:p14="http://schemas.microsoft.com/office/powerpoint/2010/main" val="246940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US"/>
          </a:p>
        </p:txBody>
      </p:sp>
      <p:sp>
        <p:nvSpPr>
          <p:cNvPr id="5" name="Title 4"/>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044264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5DD155-AD51-4348-889C-B4FB701A0B42}"/>
              </a:ext>
            </a:extLst>
          </p:cNvPr>
          <p:cNvSpPr>
            <a:spLocks noGrp="1"/>
          </p:cNvSpPr>
          <p:nvPr>
            <p:ph type="title"/>
          </p:nvPr>
        </p:nvSpPr>
        <p:spPr/>
        <p:txBody>
          <a:bodyPr/>
          <a:lstStyle/>
          <a:p>
            <a:r>
              <a:rPr lang="en-US" dirty="0"/>
              <a:t>Disclaimer</a:t>
            </a:r>
          </a:p>
        </p:txBody>
      </p:sp>
      <p:sp>
        <p:nvSpPr>
          <p:cNvPr id="7" name="Content Placeholder 6">
            <a:extLst>
              <a:ext uri="{FF2B5EF4-FFF2-40B4-BE49-F238E27FC236}">
                <a16:creationId xmlns:a16="http://schemas.microsoft.com/office/drawing/2014/main" id="{3C75708D-F614-4F3D-A4C5-C61A2ED288F2}"/>
              </a:ext>
            </a:extLst>
          </p:cNvPr>
          <p:cNvSpPr>
            <a:spLocks noGrp="1"/>
          </p:cNvSpPr>
          <p:nvPr>
            <p:ph idx="1"/>
          </p:nvPr>
        </p:nvSpPr>
        <p:spPr/>
        <p:txBody>
          <a:bodyPr/>
          <a:lstStyle/>
          <a:p>
            <a:pPr marL="0" indent="0" algn="ctr">
              <a:buNone/>
            </a:pPr>
            <a:r>
              <a:rPr lang="en-US" sz="2100" b="1" i="1" dirty="0">
                <a:solidFill>
                  <a:srgbClr val="00529B"/>
                </a:solidFill>
                <a:latin typeface="Constantia" panose="02030602050306030303" pitchFamily="18" charset="0"/>
              </a:rPr>
              <a:t>This information is current at the time of presentation but Medicare, Medicaid and Marketplace policy is subject to change. The contents of this document do not have the force and effect of law and are not meant to bind the public in any way, unless specifically incorporated into a contract. This document is intended only to provide clarity to the public regarding existing requirements under the law. This communication was printed, published, or produced and disseminated at U.S. tax payer expense.</a:t>
            </a:r>
          </a:p>
          <a:p>
            <a:pPr marL="0" indent="0">
              <a:buNone/>
            </a:pPr>
            <a:endParaRPr lang="en-US" dirty="0"/>
          </a:p>
        </p:txBody>
      </p:sp>
    </p:spTree>
    <p:extLst>
      <p:ext uri="{BB962C8B-B14F-4D97-AF65-F5344CB8AC3E}">
        <p14:creationId xmlns:p14="http://schemas.microsoft.com/office/powerpoint/2010/main" val="294844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0DD566E-82B1-F096-D9AE-FA606450EA3A}"/>
              </a:ext>
            </a:extLst>
          </p:cNvPr>
          <p:cNvSpPr>
            <a:spLocks noGrp="1"/>
          </p:cNvSpPr>
          <p:nvPr>
            <p:ph type="sldNum" sz="quarter" idx="10"/>
          </p:nvPr>
        </p:nvSpPr>
        <p:spPr/>
        <p:txBody>
          <a:bodyPr/>
          <a:lstStyle/>
          <a:p>
            <a:fld id="{7022FF3C-310F-4809-A5BE-BC5BA8AA108D}" type="slidenum">
              <a:rPr lang="en-US" smtClean="0"/>
              <a:t>3</a:t>
            </a:fld>
            <a:endParaRPr lang="en-US"/>
          </a:p>
        </p:txBody>
      </p:sp>
      <p:sp>
        <p:nvSpPr>
          <p:cNvPr id="4" name="Title 3">
            <a:extLst>
              <a:ext uri="{FF2B5EF4-FFF2-40B4-BE49-F238E27FC236}">
                <a16:creationId xmlns:a16="http://schemas.microsoft.com/office/drawing/2014/main" id="{65E905DE-9C3E-CD2D-7944-25D328181528}"/>
              </a:ext>
            </a:extLst>
          </p:cNvPr>
          <p:cNvSpPr>
            <a:spLocks noGrp="1"/>
          </p:cNvSpPr>
          <p:nvPr>
            <p:ph type="title"/>
          </p:nvPr>
        </p:nvSpPr>
        <p:spPr/>
        <p:txBody>
          <a:bodyPr/>
          <a:lstStyle/>
          <a:p>
            <a:r>
              <a:rPr lang="en-US" dirty="0"/>
              <a:t>Definition of Marketing</a:t>
            </a:r>
          </a:p>
        </p:txBody>
      </p:sp>
      <p:sp>
        <p:nvSpPr>
          <p:cNvPr id="5" name="Content Placeholder 2">
            <a:extLst>
              <a:ext uri="{FF2B5EF4-FFF2-40B4-BE49-F238E27FC236}">
                <a16:creationId xmlns:a16="http://schemas.microsoft.com/office/drawing/2014/main" id="{01014D9C-D1C4-0CB9-577E-6BF95A5545D9}"/>
              </a:ext>
            </a:extLst>
          </p:cNvPr>
          <p:cNvSpPr>
            <a:spLocks noGrp="1"/>
          </p:cNvSpPr>
          <p:nvPr>
            <p:ph idx="1"/>
          </p:nvPr>
        </p:nvSpPr>
        <p:spPr>
          <a:xfrm>
            <a:off x="457200" y="1016000"/>
            <a:ext cx="8229600" cy="4935065"/>
          </a:xfrm>
        </p:spPr>
        <p:txBody>
          <a:bodyPr>
            <a:noAutofit/>
          </a:bodyPr>
          <a:lstStyle/>
          <a:p>
            <a:pPr marL="0" indent="0">
              <a:buNone/>
            </a:pPr>
            <a:r>
              <a:rPr lang="en-US" sz="2000" b="1" dirty="0">
                <a:latin typeface="Söhne"/>
              </a:rPr>
              <a:t>Communications:</a:t>
            </a:r>
            <a:r>
              <a:rPr lang="en-US" sz="2000" dirty="0">
                <a:latin typeface="Söhne"/>
              </a:rPr>
              <a:t> activities and use of materials created or administered by the plans or any downstream entity to provide information to current and prospective enrollees. All activities and materials aimed at prospective and current enrollees, including their caregivers, are “communications” within the scope of the regulations at 42 CFR Parts 417, 422, and 423</a:t>
            </a:r>
          </a:p>
          <a:p>
            <a:pPr marL="0" indent="0">
              <a:buNone/>
            </a:pPr>
            <a:endParaRPr lang="en-US" sz="2000" dirty="0">
              <a:latin typeface="Söhne"/>
            </a:endParaRPr>
          </a:p>
          <a:p>
            <a:pPr marL="0" indent="0">
              <a:buNone/>
            </a:pPr>
            <a:r>
              <a:rPr lang="en-US" sz="2000" b="1" dirty="0">
                <a:latin typeface="Söhne"/>
              </a:rPr>
              <a:t>Marketing: </a:t>
            </a:r>
            <a:r>
              <a:rPr lang="en-US" sz="2000" dirty="0">
                <a:latin typeface="Söhne"/>
              </a:rPr>
              <a:t>a subset of communications and must, unless otherwise noted, adhere to all communication requirements. To be considered marketing, communications materials must meet both </a:t>
            </a:r>
            <a:r>
              <a:rPr lang="en-US" sz="2000" b="1" u="sng" dirty="0">
                <a:latin typeface="Söhne"/>
              </a:rPr>
              <a:t>intent </a:t>
            </a:r>
            <a:r>
              <a:rPr lang="en-US" sz="2000" dirty="0">
                <a:latin typeface="Söhne"/>
              </a:rPr>
              <a:t>and </a:t>
            </a:r>
            <a:r>
              <a:rPr lang="en-US" sz="2000" b="1" u="sng" dirty="0">
                <a:latin typeface="Söhne"/>
              </a:rPr>
              <a:t>content</a:t>
            </a:r>
            <a:r>
              <a:rPr lang="en-US" sz="2000" dirty="0">
                <a:latin typeface="Söhne"/>
              </a:rPr>
              <a:t> standards. In evaluating the intent of an activity or material, CMS will consider objective information including, but not limited to, the audience, timing, and other context of the activity or material, as well as other information communicated by the activity or material. The organization's stated intent will be reviewed but not solely relied upon</a:t>
            </a:r>
          </a:p>
        </p:txBody>
      </p:sp>
    </p:spTree>
    <p:extLst>
      <p:ext uri="{BB962C8B-B14F-4D97-AF65-F5344CB8AC3E}">
        <p14:creationId xmlns:p14="http://schemas.microsoft.com/office/powerpoint/2010/main" val="1548759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9417EF-B36F-E69B-4401-785CBA9E7D4A}"/>
              </a:ext>
            </a:extLst>
          </p:cNvPr>
          <p:cNvSpPr>
            <a:spLocks noGrp="1"/>
          </p:cNvSpPr>
          <p:nvPr>
            <p:ph idx="1"/>
          </p:nvPr>
        </p:nvSpPr>
        <p:spPr>
          <a:xfrm>
            <a:off x="457200" y="1498601"/>
            <a:ext cx="8229600" cy="4297363"/>
          </a:xfrm>
        </p:spPr>
        <p:txBody>
          <a:bodyPr vert="horz" lIns="68580" tIns="34290" rIns="68580" bIns="34290" rtlCol="0" anchor="t">
            <a:noAutofit/>
          </a:bodyPr>
          <a:lstStyle/>
          <a:p>
            <a:pPr marL="0" indent="0">
              <a:buNone/>
            </a:pPr>
            <a:r>
              <a:rPr lang="en-US" sz="2800" dirty="0">
                <a:latin typeface="Söhne"/>
              </a:rPr>
              <a:t>HPMS Memo Issued 5/10/23</a:t>
            </a:r>
          </a:p>
          <a:p>
            <a:endParaRPr lang="en-US" sz="2800" dirty="0">
              <a:latin typeface="Söhne"/>
            </a:endParaRPr>
          </a:p>
          <a:p>
            <a:pPr marL="0" indent="0">
              <a:buNone/>
            </a:pPr>
            <a:r>
              <a:rPr lang="en-US" sz="2800" dirty="0">
                <a:latin typeface="Söhne"/>
                <a:cs typeface="Arial"/>
              </a:rPr>
              <a:t>Expanding interpretation of the regulatory definition of “marketing” to include content that mentions </a:t>
            </a:r>
            <a:r>
              <a:rPr lang="en-US" sz="2800" b="1" dirty="0">
                <a:latin typeface="Söhne"/>
                <a:cs typeface="Arial"/>
              </a:rPr>
              <a:t>any type of benefit </a:t>
            </a:r>
            <a:r>
              <a:rPr lang="en-US" sz="2800" dirty="0">
                <a:latin typeface="Söhne"/>
                <a:cs typeface="Arial"/>
              </a:rPr>
              <a:t>covered by the plan and is intended to draw a beneficiary's attention to plan or plans, influence a beneficiary's decision-making process when selecting a plan, or influence a beneficiary's decision to stay enrolled in a plan (that is, retention-based marketing) and thus subject to review.</a:t>
            </a:r>
          </a:p>
        </p:txBody>
      </p:sp>
      <p:sp>
        <p:nvSpPr>
          <p:cNvPr id="3" name="Title 2">
            <a:extLst>
              <a:ext uri="{FF2B5EF4-FFF2-40B4-BE49-F238E27FC236}">
                <a16:creationId xmlns:a16="http://schemas.microsoft.com/office/drawing/2014/main" id="{CAB73678-CC30-FE7A-2D4E-71597820C32B}"/>
              </a:ext>
            </a:extLst>
          </p:cNvPr>
          <p:cNvSpPr>
            <a:spLocks noGrp="1"/>
          </p:cNvSpPr>
          <p:nvPr>
            <p:ph type="title"/>
          </p:nvPr>
        </p:nvSpPr>
        <p:spPr>
          <a:xfrm>
            <a:off x="145914" y="154922"/>
            <a:ext cx="9144000" cy="694267"/>
          </a:xfrm>
        </p:spPr>
        <p:txBody>
          <a:bodyPr>
            <a:noAutofit/>
          </a:bodyPr>
          <a:lstStyle/>
          <a:p>
            <a:r>
              <a:rPr lang="en-US" sz="3200" dirty="0">
                <a:latin typeface="Arial"/>
                <a:cs typeface="Arial"/>
              </a:rPr>
              <a:t>Updated Interpretation of the Definition of Marketing</a:t>
            </a:r>
            <a:endParaRPr lang="en-US" sz="3200" dirty="0"/>
          </a:p>
        </p:txBody>
      </p:sp>
    </p:spTree>
    <p:extLst>
      <p:ext uri="{BB962C8B-B14F-4D97-AF65-F5344CB8AC3E}">
        <p14:creationId xmlns:p14="http://schemas.microsoft.com/office/powerpoint/2010/main" val="2471296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09E1A8-A865-CF11-FBF7-F34AAB2D2A88}"/>
              </a:ext>
            </a:extLst>
          </p:cNvPr>
          <p:cNvSpPr>
            <a:spLocks noGrp="1"/>
          </p:cNvSpPr>
          <p:nvPr>
            <p:ph idx="1"/>
          </p:nvPr>
        </p:nvSpPr>
        <p:spPr>
          <a:xfrm>
            <a:off x="457200" y="1923021"/>
            <a:ext cx="8229600" cy="3528853"/>
          </a:xfrm>
        </p:spPr>
        <p:txBody>
          <a:bodyPr>
            <a:normAutofit/>
          </a:bodyPr>
          <a:lstStyle/>
          <a:p>
            <a:pPr marL="0" indent="0" algn="ctr">
              <a:buNone/>
            </a:pPr>
            <a:endParaRPr lang="en-US" sz="2700" dirty="0"/>
          </a:p>
          <a:p>
            <a:pPr marL="0" indent="0" algn="ctr">
              <a:buNone/>
            </a:pPr>
            <a:endParaRPr lang="en-US" sz="2700" dirty="0"/>
          </a:p>
          <a:p>
            <a:pPr marL="0" indent="0" algn="ctr">
              <a:buNone/>
            </a:pPr>
            <a:r>
              <a:rPr lang="en-US" sz="2700" dirty="0"/>
              <a:t>For plan year 2024, CMS is continuing to strengthen its marketing and communications oversight with several regulatory updates</a:t>
            </a:r>
          </a:p>
        </p:txBody>
      </p:sp>
      <p:sp>
        <p:nvSpPr>
          <p:cNvPr id="3" name="Title 2">
            <a:extLst>
              <a:ext uri="{FF2B5EF4-FFF2-40B4-BE49-F238E27FC236}">
                <a16:creationId xmlns:a16="http://schemas.microsoft.com/office/drawing/2014/main" id="{D67F3B30-0187-B351-B820-6F7E697330A9}"/>
              </a:ext>
            </a:extLst>
          </p:cNvPr>
          <p:cNvSpPr>
            <a:spLocks noGrp="1"/>
          </p:cNvSpPr>
          <p:nvPr>
            <p:ph type="title"/>
          </p:nvPr>
        </p:nvSpPr>
        <p:spPr/>
        <p:txBody>
          <a:bodyPr>
            <a:noAutofit/>
          </a:bodyPr>
          <a:lstStyle/>
          <a:p>
            <a:pPr algn="ctr"/>
            <a:r>
              <a:rPr lang="en-US" sz="3200" b="1" dirty="0">
                <a:latin typeface="Söhne"/>
                <a:cs typeface="Arial"/>
              </a:rPr>
              <a:t>Marketing &amp; Communications Oversight Improvements for Plan Year 2024</a:t>
            </a:r>
            <a:endParaRPr lang="en-US" sz="3200" dirty="0"/>
          </a:p>
        </p:txBody>
      </p:sp>
    </p:spTree>
    <p:extLst>
      <p:ext uri="{BB962C8B-B14F-4D97-AF65-F5344CB8AC3E}">
        <p14:creationId xmlns:p14="http://schemas.microsoft.com/office/powerpoint/2010/main" val="109338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AEBAB58-8657-B70F-1D7F-374C537C8E53}"/>
              </a:ext>
            </a:extLst>
          </p:cNvPr>
          <p:cNvSpPr>
            <a:spLocks noGrp="1"/>
          </p:cNvSpPr>
          <p:nvPr>
            <p:ph type="sldNum" sz="quarter" idx="10"/>
          </p:nvPr>
        </p:nvSpPr>
        <p:spPr/>
        <p:txBody>
          <a:bodyPr/>
          <a:lstStyle/>
          <a:p>
            <a:fld id="{7022FF3C-310F-4809-A5BE-BC5BA8AA108D}" type="slidenum">
              <a:rPr lang="en-US" smtClean="0"/>
              <a:t>6</a:t>
            </a:fld>
            <a:endParaRPr lang="en-US"/>
          </a:p>
        </p:txBody>
      </p:sp>
      <p:sp>
        <p:nvSpPr>
          <p:cNvPr id="3" name="Content Placeholder 2">
            <a:extLst>
              <a:ext uri="{FF2B5EF4-FFF2-40B4-BE49-F238E27FC236}">
                <a16:creationId xmlns:a16="http://schemas.microsoft.com/office/drawing/2014/main" id="{2D06961C-B8BB-5E41-0631-6E838AF45F00}"/>
              </a:ext>
            </a:extLst>
          </p:cNvPr>
          <p:cNvSpPr>
            <a:spLocks noGrp="1"/>
          </p:cNvSpPr>
          <p:nvPr>
            <p:ph idx="1"/>
          </p:nvPr>
        </p:nvSpPr>
        <p:spPr>
          <a:xfrm>
            <a:off x="254000" y="1085087"/>
            <a:ext cx="8699500" cy="5027033"/>
          </a:xfrm>
        </p:spPr>
        <p:txBody>
          <a:bodyPr vert="horz" lIns="68580" tIns="34290" rIns="68580" bIns="34290" rtlCol="0" anchor="t">
            <a:noAutofit/>
          </a:bodyPr>
          <a:lstStyle/>
          <a:p>
            <a:r>
              <a:rPr lang="en-US" sz="2000" dirty="0">
                <a:solidFill>
                  <a:srgbClr val="374151"/>
                </a:solidFill>
                <a:latin typeface="Söhne"/>
                <a:cs typeface="Arial"/>
              </a:rPr>
              <a:t>Prohibit marketing unless the names of MA organizations or marketing name(s) of entities offering the referenced products or plans, benefits, or costs are identified in the marketing material </a:t>
            </a:r>
          </a:p>
          <a:p>
            <a:r>
              <a:rPr lang="en-US" sz="2000" dirty="0">
                <a:solidFill>
                  <a:srgbClr val="374151"/>
                </a:solidFill>
                <a:latin typeface="Söhne"/>
                <a:cs typeface="Arial"/>
              </a:rPr>
              <a:t>MA organizations can’t use the </a:t>
            </a:r>
            <a:r>
              <a:rPr lang="en-US" sz="2000" b="0" i="0" dirty="0">
                <a:solidFill>
                  <a:srgbClr val="374151"/>
                </a:solidFill>
                <a:effectLst/>
                <a:latin typeface="Söhne"/>
                <a:cs typeface="Arial"/>
              </a:rPr>
              <a:t>Medicare name, logo, and Medicare card</a:t>
            </a:r>
            <a:r>
              <a:rPr lang="en-US" sz="2000" dirty="0">
                <a:solidFill>
                  <a:srgbClr val="374151"/>
                </a:solidFill>
                <a:latin typeface="Söhne"/>
                <a:cs typeface="Arial"/>
              </a:rPr>
              <a:t> image in a misleading way</a:t>
            </a:r>
          </a:p>
          <a:p>
            <a:pPr lvl="1"/>
            <a:r>
              <a:rPr lang="en-US" sz="2000" b="0" i="0" dirty="0">
                <a:solidFill>
                  <a:srgbClr val="374151"/>
                </a:solidFill>
                <a:effectLst/>
                <a:latin typeface="Söhne"/>
                <a:cs typeface="Arial"/>
              </a:rPr>
              <a:t>Use of the Medicare card image is permi</a:t>
            </a:r>
            <a:r>
              <a:rPr lang="en-US" sz="2000" dirty="0">
                <a:solidFill>
                  <a:srgbClr val="374151"/>
                </a:solidFill>
                <a:latin typeface="Söhne"/>
                <a:cs typeface="Arial"/>
              </a:rPr>
              <a:t>tted only with authorization from CMS</a:t>
            </a:r>
          </a:p>
          <a:p>
            <a:r>
              <a:rPr lang="en-US" sz="2000" dirty="0">
                <a:solidFill>
                  <a:srgbClr val="374151"/>
                </a:solidFill>
                <a:latin typeface="Söhne"/>
                <a:cs typeface="Arial"/>
              </a:rPr>
              <a:t>Prohibit</a:t>
            </a:r>
            <a:r>
              <a:rPr lang="en-US" sz="2000" b="0" i="0" dirty="0">
                <a:solidFill>
                  <a:srgbClr val="374151"/>
                </a:solidFill>
                <a:effectLst/>
                <a:latin typeface="Söhne"/>
                <a:cs typeface="Arial"/>
              </a:rPr>
              <a:t> unsubstantiated statements without supporting data</a:t>
            </a:r>
            <a:r>
              <a:rPr lang="en-US" sz="2000" dirty="0">
                <a:solidFill>
                  <a:srgbClr val="374151"/>
                </a:solidFill>
                <a:latin typeface="Söhne"/>
                <a:cs typeface="Arial"/>
              </a:rPr>
              <a:t> in the marketing piece    (supporting data must be current year or one year prior)</a:t>
            </a:r>
          </a:p>
          <a:p>
            <a:r>
              <a:rPr lang="en-US" sz="2000" dirty="0">
                <a:solidFill>
                  <a:srgbClr val="374151"/>
                </a:solidFill>
                <a:latin typeface="Söhne"/>
                <a:cs typeface="Arial"/>
              </a:rPr>
              <a:t>Prohibit </a:t>
            </a:r>
            <a:r>
              <a:rPr lang="en-US" sz="2000" b="0" i="0" dirty="0">
                <a:solidFill>
                  <a:srgbClr val="374151"/>
                </a:solidFill>
                <a:effectLst/>
                <a:latin typeface="Söhne"/>
                <a:cs typeface="Arial"/>
              </a:rPr>
              <a:t>advertising benefits not available in the service area</a:t>
            </a:r>
            <a:r>
              <a:rPr lang="en-US" sz="2000" dirty="0">
                <a:solidFill>
                  <a:srgbClr val="374151"/>
                </a:solidFill>
                <a:latin typeface="Söhne"/>
                <a:cs typeface="Arial"/>
              </a:rPr>
              <a:t> where the marketing appears</a:t>
            </a:r>
          </a:p>
          <a:p>
            <a:pPr algn="l">
              <a:buFont typeface="Arial" panose="020B0604020202020204" pitchFamily="34" charset="0"/>
              <a:buChar char="•"/>
            </a:pPr>
            <a:r>
              <a:rPr lang="en-US" sz="2000" dirty="0">
                <a:solidFill>
                  <a:srgbClr val="374151"/>
                </a:solidFill>
                <a:latin typeface="Söhne"/>
                <a:cs typeface="Arial"/>
              </a:rPr>
              <a:t>Prohibit</a:t>
            </a:r>
            <a:r>
              <a:rPr lang="en-US" sz="2000" b="0" i="0" dirty="0">
                <a:solidFill>
                  <a:srgbClr val="374151"/>
                </a:solidFill>
                <a:effectLst/>
                <a:latin typeface="Söhne"/>
                <a:cs typeface="Arial"/>
              </a:rPr>
              <a:t> marketing of "savings" not realized: MA organizations cannot advertise about savings available that are based on a comparison of typical expenses for uninsured individuals, unpaid costs of dually eligible beneficiaries, or other unrealized costs of person with Medicare</a:t>
            </a:r>
            <a:endParaRPr lang="en-US" sz="2000" dirty="0">
              <a:latin typeface="Söhne"/>
            </a:endParaRPr>
          </a:p>
          <a:p>
            <a:pPr marL="0" indent="0">
              <a:buNone/>
            </a:pPr>
            <a:endParaRPr lang="en-US" sz="1800" dirty="0">
              <a:solidFill>
                <a:srgbClr val="374151"/>
              </a:solidFill>
              <a:latin typeface="Söhne"/>
              <a:cs typeface="Arial"/>
            </a:endParaRPr>
          </a:p>
          <a:p>
            <a:pPr marL="0" indent="0">
              <a:buNone/>
            </a:pPr>
            <a:endParaRPr lang="en-US" sz="1800" dirty="0">
              <a:latin typeface="Söhne"/>
            </a:endParaRPr>
          </a:p>
        </p:txBody>
      </p:sp>
      <p:sp>
        <p:nvSpPr>
          <p:cNvPr id="4" name="Title 3">
            <a:extLst>
              <a:ext uri="{FF2B5EF4-FFF2-40B4-BE49-F238E27FC236}">
                <a16:creationId xmlns:a16="http://schemas.microsoft.com/office/drawing/2014/main" id="{62377A21-193F-8C86-33ED-59AAC77C6DAF}"/>
              </a:ext>
            </a:extLst>
          </p:cNvPr>
          <p:cNvSpPr>
            <a:spLocks noGrp="1"/>
          </p:cNvSpPr>
          <p:nvPr>
            <p:ph type="title"/>
          </p:nvPr>
        </p:nvSpPr>
        <p:spPr>
          <a:xfrm>
            <a:off x="0" y="136526"/>
            <a:ext cx="9144000" cy="704332"/>
          </a:xfrm>
        </p:spPr>
        <p:txBody>
          <a:bodyPr>
            <a:noAutofit/>
          </a:bodyPr>
          <a:lstStyle/>
          <a:p>
            <a:pPr algn="ctr"/>
            <a:r>
              <a:rPr lang="en-US" sz="3200" b="1" dirty="0">
                <a:latin typeface="Söhne"/>
                <a:cs typeface="Arial"/>
              </a:rPr>
              <a:t>Marketing &amp; Communications Oversight Improvements for Plan Year 2024</a:t>
            </a:r>
            <a:endParaRPr lang="en-US" sz="3200" b="1" dirty="0">
              <a:cs typeface="Arial"/>
            </a:endParaRPr>
          </a:p>
        </p:txBody>
      </p:sp>
    </p:spTree>
    <p:extLst>
      <p:ext uri="{BB962C8B-B14F-4D97-AF65-F5344CB8AC3E}">
        <p14:creationId xmlns:p14="http://schemas.microsoft.com/office/powerpoint/2010/main" val="2401983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2B8686-7C9D-0AE2-1EE1-30496404C8C3}"/>
              </a:ext>
            </a:extLst>
          </p:cNvPr>
          <p:cNvSpPr>
            <a:spLocks noGrp="1"/>
          </p:cNvSpPr>
          <p:nvPr>
            <p:ph type="sldNum" sz="quarter" idx="10"/>
          </p:nvPr>
        </p:nvSpPr>
        <p:spPr/>
        <p:txBody>
          <a:bodyPr/>
          <a:lstStyle/>
          <a:p>
            <a:fld id="{7022FF3C-310F-4809-A5BE-BC5BA8AA108D}" type="slidenum">
              <a:rPr lang="en-US" smtClean="0"/>
              <a:t>7</a:t>
            </a:fld>
            <a:endParaRPr lang="en-US"/>
          </a:p>
        </p:txBody>
      </p:sp>
      <p:sp>
        <p:nvSpPr>
          <p:cNvPr id="3" name="Content Placeholder 2">
            <a:extLst>
              <a:ext uri="{FF2B5EF4-FFF2-40B4-BE49-F238E27FC236}">
                <a16:creationId xmlns:a16="http://schemas.microsoft.com/office/drawing/2014/main" id="{3DE803D5-840C-0422-99D8-1966D1585677}"/>
              </a:ext>
            </a:extLst>
          </p:cNvPr>
          <p:cNvSpPr>
            <a:spLocks noGrp="1"/>
          </p:cNvSpPr>
          <p:nvPr>
            <p:ph idx="1"/>
          </p:nvPr>
        </p:nvSpPr>
        <p:spPr>
          <a:xfrm>
            <a:off x="457200" y="1519321"/>
            <a:ext cx="8229600" cy="4671929"/>
          </a:xfrm>
        </p:spPr>
        <p:txBody>
          <a:bodyPr vert="horz" lIns="68580" tIns="34290" rIns="68580" bIns="34290" rtlCol="0" anchor="t">
            <a:normAutofit fontScale="70000" lnSpcReduction="20000"/>
          </a:bodyPr>
          <a:lstStyle/>
          <a:p>
            <a:r>
              <a:rPr lang="en-US" dirty="0">
                <a:solidFill>
                  <a:srgbClr val="374151"/>
                </a:solidFill>
                <a:latin typeface="Söhne"/>
                <a:cs typeface="Arial"/>
              </a:rPr>
              <a:t>Clarify the prohibition of unsolicited door to door contact</a:t>
            </a:r>
            <a:endParaRPr lang="en-US" dirty="0">
              <a:solidFill>
                <a:srgbClr val="374151"/>
              </a:solidFill>
              <a:latin typeface="Söhne"/>
            </a:endParaRPr>
          </a:p>
          <a:p>
            <a:pPr marL="0" indent="0">
              <a:buNone/>
            </a:pPr>
            <a:endParaRPr lang="en-US" dirty="0">
              <a:solidFill>
                <a:srgbClr val="374151"/>
              </a:solidFill>
              <a:latin typeface="Söhne"/>
              <a:cs typeface="Arial"/>
            </a:endParaRPr>
          </a:p>
          <a:p>
            <a:r>
              <a:rPr lang="en-US" b="0" i="0" dirty="0">
                <a:solidFill>
                  <a:srgbClr val="374151"/>
                </a:solidFill>
                <a:effectLst/>
                <a:latin typeface="Söhne"/>
                <a:cs typeface="Arial"/>
              </a:rPr>
              <a:t>Opt</a:t>
            </a:r>
            <a:r>
              <a:rPr lang="en-US" dirty="0">
                <a:solidFill>
                  <a:srgbClr val="374151"/>
                </a:solidFill>
                <a:latin typeface="Söhne"/>
                <a:cs typeface="Arial"/>
              </a:rPr>
              <a:t>-out Notice: </a:t>
            </a:r>
            <a:r>
              <a:rPr lang="en-US" b="0" i="0" dirty="0">
                <a:solidFill>
                  <a:srgbClr val="374151"/>
                </a:solidFill>
                <a:effectLst/>
                <a:latin typeface="Söhne"/>
                <a:cs typeface="Arial"/>
              </a:rPr>
              <a:t>Requirement for an MA plan to annually offer current members an opt-out of future calls regarding plan business</a:t>
            </a:r>
            <a:endParaRPr lang="en-US" b="0" i="0" dirty="0">
              <a:solidFill>
                <a:srgbClr val="374151"/>
              </a:solidFill>
              <a:effectLst/>
              <a:latin typeface="Söhne"/>
            </a:endParaRPr>
          </a:p>
          <a:p>
            <a:pPr marL="0" indent="0">
              <a:buNone/>
            </a:pPr>
            <a:endParaRPr lang="en-US" dirty="0">
              <a:solidFill>
                <a:srgbClr val="374151"/>
              </a:solidFill>
              <a:latin typeface="Söhne"/>
              <a:cs typeface="Arial"/>
            </a:endParaRPr>
          </a:p>
          <a:p>
            <a:r>
              <a:rPr lang="en-US" dirty="0">
                <a:solidFill>
                  <a:srgbClr val="374151"/>
                </a:solidFill>
                <a:latin typeface="Söhne"/>
                <a:cs typeface="Arial"/>
              </a:rPr>
              <a:t>Prohibit</a:t>
            </a:r>
            <a:r>
              <a:rPr lang="en-US" b="0" i="0" dirty="0">
                <a:solidFill>
                  <a:srgbClr val="374151"/>
                </a:solidFill>
                <a:effectLst/>
                <a:latin typeface="Söhne"/>
                <a:cs typeface="Arial"/>
              </a:rPr>
              <a:t> </a:t>
            </a:r>
            <a:r>
              <a:rPr lang="en-US" dirty="0">
                <a:solidFill>
                  <a:srgbClr val="374151"/>
                </a:solidFill>
                <a:latin typeface="Söhne"/>
                <a:cs typeface="Arial"/>
              </a:rPr>
              <a:t>marketing</a:t>
            </a:r>
            <a:r>
              <a:rPr lang="en-US" b="0" i="0" dirty="0">
                <a:solidFill>
                  <a:srgbClr val="374151"/>
                </a:solidFill>
                <a:effectLst/>
                <a:latin typeface="Söhne"/>
                <a:cs typeface="Arial"/>
              </a:rPr>
              <a:t> events from taking place within 12 hours of an educational event</a:t>
            </a:r>
            <a:endParaRPr lang="en-US" dirty="0">
              <a:solidFill>
                <a:srgbClr val="374151"/>
              </a:solidFill>
              <a:latin typeface="Söhne"/>
              <a:cs typeface="Arial"/>
            </a:endParaRPr>
          </a:p>
          <a:p>
            <a:endParaRPr lang="en-US" dirty="0">
              <a:solidFill>
                <a:srgbClr val="374151"/>
              </a:solidFill>
              <a:latin typeface="Söhne"/>
              <a:cs typeface="Arial"/>
            </a:endParaRPr>
          </a:p>
          <a:p>
            <a:pPr algn="l">
              <a:buFont typeface="Arial" panose="020B0604020202020204" pitchFamily="34" charset="0"/>
              <a:buChar char="•"/>
            </a:pPr>
            <a:r>
              <a:rPr lang="en-US" dirty="0">
                <a:solidFill>
                  <a:srgbClr val="374151"/>
                </a:solidFill>
                <a:latin typeface="Söhne"/>
                <a:cs typeface="Arial"/>
              </a:rPr>
              <a:t>Require a Scope of Appointment record with the person with Medicare at least 48 hours prior to scheduled personal marketing </a:t>
            </a:r>
            <a:endParaRPr lang="en-US" dirty="0"/>
          </a:p>
          <a:p>
            <a:pPr marL="0" indent="0">
              <a:buNone/>
            </a:pPr>
            <a:endParaRPr lang="en-US" dirty="0">
              <a:solidFill>
                <a:srgbClr val="374151"/>
              </a:solidFill>
              <a:latin typeface="Söhne"/>
              <a:cs typeface="Arial"/>
            </a:endParaRPr>
          </a:p>
          <a:p>
            <a:pPr algn="l">
              <a:buFont typeface="Arial" panose="020B0604020202020204" pitchFamily="34" charset="0"/>
              <a:buChar char="•"/>
            </a:pPr>
            <a:r>
              <a:rPr lang="en-US" dirty="0">
                <a:solidFill>
                  <a:srgbClr val="374151"/>
                </a:solidFill>
                <a:latin typeface="Söhne"/>
                <a:cs typeface="Arial"/>
              </a:rPr>
              <a:t>Limit</a:t>
            </a:r>
            <a:r>
              <a:rPr lang="en-US" b="0" i="0" dirty="0">
                <a:solidFill>
                  <a:srgbClr val="374151"/>
                </a:solidFill>
                <a:effectLst/>
                <a:latin typeface="Söhne"/>
                <a:cs typeface="Arial"/>
              </a:rPr>
              <a:t> the time a sales agent can call a potential enrollee: up to 12 months following the date that the enrollee first asked for information</a:t>
            </a:r>
            <a:endParaRPr lang="en-US" dirty="0"/>
          </a:p>
        </p:txBody>
      </p:sp>
      <p:sp>
        <p:nvSpPr>
          <p:cNvPr id="4" name="Title 3">
            <a:extLst>
              <a:ext uri="{FF2B5EF4-FFF2-40B4-BE49-F238E27FC236}">
                <a16:creationId xmlns:a16="http://schemas.microsoft.com/office/drawing/2014/main" id="{598A9EA1-80B2-1EFC-6DFB-0BF060D60DB7}"/>
              </a:ext>
            </a:extLst>
          </p:cNvPr>
          <p:cNvSpPr>
            <a:spLocks noGrp="1"/>
          </p:cNvSpPr>
          <p:nvPr>
            <p:ph type="title"/>
          </p:nvPr>
        </p:nvSpPr>
        <p:spPr/>
        <p:txBody>
          <a:bodyPr>
            <a:noAutofit/>
          </a:bodyPr>
          <a:lstStyle/>
          <a:p>
            <a:pPr algn="ctr"/>
            <a:r>
              <a:rPr lang="en-US" sz="3200" b="1" dirty="0">
                <a:latin typeface="Söhne"/>
                <a:cs typeface="Arial"/>
              </a:rPr>
              <a:t>Marketing &amp; Communications Oversight Improvements for Plan Year 2024</a:t>
            </a:r>
            <a:endParaRPr lang="en-US" sz="3200" dirty="0">
              <a:cs typeface="Arial"/>
            </a:endParaRPr>
          </a:p>
        </p:txBody>
      </p:sp>
    </p:spTree>
    <p:extLst>
      <p:ext uri="{BB962C8B-B14F-4D97-AF65-F5344CB8AC3E}">
        <p14:creationId xmlns:p14="http://schemas.microsoft.com/office/powerpoint/2010/main" val="156729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5DC58F-5127-F1F2-6ABF-F179C502EB85}"/>
              </a:ext>
            </a:extLst>
          </p:cNvPr>
          <p:cNvSpPr>
            <a:spLocks noGrp="1"/>
          </p:cNvSpPr>
          <p:nvPr>
            <p:ph type="sldNum" sz="quarter" idx="10"/>
          </p:nvPr>
        </p:nvSpPr>
        <p:spPr/>
        <p:txBody>
          <a:bodyPr/>
          <a:lstStyle/>
          <a:p>
            <a:fld id="{7022FF3C-310F-4809-A5BE-BC5BA8AA108D}" type="slidenum">
              <a:rPr lang="en-US" smtClean="0"/>
              <a:t>8</a:t>
            </a:fld>
            <a:endParaRPr lang="en-US"/>
          </a:p>
        </p:txBody>
      </p:sp>
      <p:sp>
        <p:nvSpPr>
          <p:cNvPr id="3" name="Content Placeholder 2">
            <a:extLst>
              <a:ext uri="{FF2B5EF4-FFF2-40B4-BE49-F238E27FC236}">
                <a16:creationId xmlns:a16="http://schemas.microsoft.com/office/drawing/2014/main" id="{D0DE4185-0F33-7786-F7D8-CEC43700726B}"/>
              </a:ext>
            </a:extLst>
          </p:cNvPr>
          <p:cNvSpPr>
            <a:spLocks noGrp="1"/>
          </p:cNvSpPr>
          <p:nvPr>
            <p:ph idx="1"/>
          </p:nvPr>
        </p:nvSpPr>
        <p:spPr>
          <a:xfrm>
            <a:off x="457200" y="1491916"/>
            <a:ext cx="8229600" cy="5005137"/>
          </a:xfrm>
        </p:spPr>
        <p:txBody>
          <a:bodyPr vert="horz" lIns="68580" tIns="34290" rIns="68580" bIns="34290" rtlCol="0" anchor="t">
            <a:normAutofit/>
          </a:bodyPr>
          <a:lstStyle/>
          <a:p>
            <a:r>
              <a:rPr lang="en-US" sz="2400" dirty="0">
                <a:solidFill>
                  <a:srgbClr val="374151"/>
                </a:solidFill>
                <a:latin typeface="Söhne"/>
                <a:cs typeface="Arial"/>
              </a:rPr>
              <a:t>Requirement </a:t>
            </a:r>
            <a:r>
              <a:rPr lang="en-US" sz="2400" b="0" i="0" dirty="0">
                <a:solidFill>
                  <a:srgbClr val="374151"/>
                </a:solidFill>
                <a:effectLst/>
                <a:latin typeface="Söhne"/>
                <a:cs typeface="Arial"/>
              </a:rPr>
              <a:t>that, prior to an enrollment, CMS’ required questions and topics regarding the individual’s needs in a health plan choice are fully discussed</a:t>
            </a:r>
          </a:p>
          <a:p>
            <a:endParaRPr lang="en-US" sz="2400" dirty="0">
              <a:solidFill>
                <a:srgbClr val="374151"/>
              </a:solidFill>
              <a:latin typeface="Söhne"/>
              <a:cs typeface="Arial"/>
            </a:endParaRPr>
          </a:p>
          <a:p>
            <a:r>
              <a:rPr lang="en-US" sz="2400" dirty="0">
                <a:solidFill>
                  <a:srgbClr val="374151"/>
                </a:solidFill>
                <a:latin typeface="Söhne"/>
                <a:cs typeface="Arial"/>
              </a:rPr>
              <a:t>Section </a:t>
            </a:r>
            <a:r>
              <a:rPr lang="en-US" sz="2400" b="0" i="0" dirty="0">
                <a:solidFill>
                  <a:srgbClr val="374151"/>
                </a:solidFill>
                <a:effectLst/>
                <a:latin typeface="Söhne"/>
                <a:cs typeface="Arial"/>
              </a:rPr>
              <a:t>added to the Pre-enrollment checklist (PECL) explaining the effect of enrolling in a new plan </a:t>
            </a:r>
            <a:r>
              <a:rPr lang="en-US" sz="2400" dirty="0">
                <a:solidFill>
                  <a:srgbClr val="374151"/>
                </a:solidFill>
                <a:latin typeface="Söhne"/>
                <a:cs typeface="Arial"/>
              </a:rPr>
              <a:t> </a:t>
            </a:r>
          </a:p>
          <a:p>
            <a:pPr marL="0" indent="0">
              <a:buNone/>
            </a:pPr>
            <a:endParaRPr lang="en-US" sz="2400" dirty="0">
              <a:solidFill>
                <a:srgbClr val="374151"/>
              </a:solidFill>
              <a:latin typeface="Söhne"/>
              <a:cs typeface="Arial"/>
            </a:endParaRPr>
          </a:p>
          <a:p>
            <a:r>
              <a:rPr lang="en-US" sz="2400" b="0" i="0" dirty="0">
                <a:solidFill>
                  <a:srgbClr val="374151"/>
                </a:solidFill>
                <a:effectLst/>
                <a:latin typeface="Söhne"/>
                <a:cs typeface="Arial"/>
              </a:rPr>
              <a:t>Requiring that medical benefits are listed in specific order and at the top of a plan’s Summary of Benefits</a:t>
            </a:r>
          </a:p>
          <a:p>
            <a:pPr marL="0" indent="0">
              <a:buNone/>
            </a:pPr>
            <a:endParaRPr lang="en-US" sz="2400" dirty="0">
              <a:solidFill>
                <a:srgbClr val="374151"/>
              </a:solidFill>
              <a:latin typeface="Söhne"/>
              <a:cs typeface="Arial"/>
            </a:endParaRPr>
          </a:p>
          <a:p>
            <a:pPr marL="0" indent="0">
              <a:buNone/>
            </a:pPr>
            <a:endParaRPr lang="en-US" sz="2400" dirty="0">
              <a:solidFill>
                <a:srgbClr val="374151"/>
              </a:solidFill>
              <a:latin typeface="Söhne"/>
              <a:cs typeface="Arial"/>
            </a:endParaRPr>
          </a:p>
          <a:p>
            <a:pPr marL="0" indent="0">
              <a:buNone/>
            </a:pPr>
            <a:endParaRPr lang="en-US" sz="2400" dirty="0">
              <a:solidFill>
                <a:srgbClr val="374151"/>
              </a:solidFill>
              <a:latin typeface="Söhne"/>
              <a:cs typeface="Arial"/>
            </a:endParaRPr>
          </a:p>
          <a:p>
            <a:endParaRPr lang="en-US" sz="2400" dirty="0"/>
          </a:p>
        </p:txBody>
      </p:sp>
      <p:sp>
        <p:nvSpPr>
          <p:cNvPr id="4" name="Title 3">
            <a:extLst>
              <a:ext uri="{FF2B5EF4-FFF2-40B4-BE49-F238E27FC236}">
                <a16:creationId xmlns:a16="http://schemas.microsoft.com/office/drawing/2014/main" id="{9F1705F9-28EC-3B35-5A7B-DE3CCF24572D}"/>
              </a:ext>
            </a:extLst>
          </p:cNvPr>
          <p:cNvSpPr>
            <a:spLocks noGrp="1"/>
          </p:cNvSpPr>
          <p:nvPr>
            <p:ph type="title"/>
          </p:nvPr>
        </p:nvSpPr>
        <p:spPr/>
        <p:txBody>
          <a:bodyPr>
            <a:noAutofit/>
          </a:bodyPr>
          <a:lstStyle/>
          <a:p>
            <a:pPr algn="ctr"/>
            <a:r>
              <a:rPr lang="en-US" sz="3200" b="1" dirty="0">
                <a:latin typeface="Söhne"/>
                <a:cs typeface="Arial"/>
              </a:rPr>
              <a:t>Marketing &amp; Communications Oversight Improvements for Plan Year 2024</a:t>
            </a:r>
            <a:endParaRPr lang="en-US" sz="3200" dirty="0"/>
          </a:p>
        </p:txBody>
      </p:sp>
    </p:spTree>
    <p:extLst>
      <p:ext uri="{BB962C8B-B14F-4D97-AF65-F5344CB8AC3E}">
        <p14:creationId xmlns:p14="http://schemas.microsoft.com/office/powerpoint/2010/main" val="3188272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457950" y="5700713"/>
            <a:ext cx="2057400" cy="273844"/>
          </a:xfrm>
        </p:spPr>
        <p:txBody>
          <a:bodyPr/>
          <a:lstStyle/>
          <a:p>
            <a:fld id="{7022FF3C-310F-4809-A5BE-BC5BA8AA108D}" type="slidenum">
              <a:rPr lang="en-US" smtClean="0"/>
              <a:t>9</a:t>
            </a:fld>
            <a:endParaRPr lang="en-US"/>
          </a:p>
        </p:txBody>
      </p:sp>
      <p:sp>
        <p:nvSpPr>
          <p:cNvPr id="6" name="Content Placeholder 5"/>
          <p:cNvSpPr>
            <a:spLocks noGrp="1"/>
          </p:cNvSpPr>
          <p:nvPr>
            <p:ph idx="1"/>
          </p:nvPr>
        </p:nvSpPr>
        <p:spPr>
          <a:xfrm>
            <a:off x="535781" y="1143001"/>
            <a:ext cx="8229600" cy="5113420"/>
          </a:xfrm>
        </p:spPr>
        <p:txBody>
          <a:bodyPr vert="horz" lIns="68580" tIns="34290" rIns="68580" bIns="34290" rtlCol="0" anchor="t">
            <a:normAutofit/>
          </a:bodyPr>
          <a:lstStyle/>
          <a:p>
            <a:pPr marL="0" indent="0">
              <a:buNone/>
            </a:pPr>
            <a:endParaRPr lang="en-US" sz="2000" i="0" dirty="0">
              <a:effectLst/>
              <a:latin typeface="Söhne"/>
              <a:cs typeface="Arial"/>
            </a:endParaRPr>
          </a:p>
          <a:p>
            <a:r>
              <a:rPr lang="en-US" sz="2000" dirty="0">
                <a:latin typeface="Söhne"/>
                <a:cs typeface="Arial"/>
              </a:rPr>
              <a:t>Update to the Third-Party Marketing Organization (TPMO) Disclaimer: </a:t>
            </a:r>
          </a:p>
          <a:p>
            <a:pPr lvl="1"/>
            <a:r>
              <a:rPr lang="en-US" sz="2000" dirty="0">
                <a:latin typeface="Söhne"/>
                <a:cs typeface="Arial"/>
              </a:rPr>
              <a:t>SHIPs added as an option for beneficiaries to get additional help</a:t>
            </a:r>
          </a:p>
          <a:p>
            <a:pPr lvl="1"/>
            <a:r>
              <a:rPr lang="en-US" sz="2000" i="0" dirty="0">
                <a:effectLst/>
                <a:latin typeface="Söhne"/>
                <a:cs typeface="Arial"/>
              </a:rPr>
              <a:t>Must include the number of organizations/plans represented </a:t>
            </a:r>
            <a:endParaRPr lang="en-US" sz="2000" dirty="0">
              <a:latin typeface="Söhne"/>
              <a:cs typeface="Arial"/>
            </a:endParaRPr>
          </a:p>
          <a:p>
            <a:pPr marL="0" indent="0">
              <a:buNone/>
            </a:pPr>
            <a:endParaRPr lang="en-US" sz="2000" dirty="0">
              <a:latin typeface="Söhne"/>
              <a:cs typeface="Arial"/>
            </a:endParaRPr>
          </a:p>
          <a:p>
            <a:pPr algn="l">
              <a:buFont typeface="Arial" panose="020B0604020202020204" pitchFamily="34" charset="0"/>
              <a:buChar char="•"/>
            </a:pPr>
            <a:r>
              <a:rPr lang="en-US" sz="2000" dirty="0">
                <a:latin typeface="Söhne"/>
                <a:cs typeface="Arial"/>
              </a:rPr>
              <a:t>Limit</a:t>
            </a:r>
            <a:r>
              <a:rPr lang="en-US" sz="2000" i="0" dirty="0">
                <a:effectLst/>
                <a:latin typeface="Söhne"/>
                <a:cs typeface="Arial"/>
              </a:rPr>
              <a:t> the requirement to record calls between TPMOs and people with Medicare to marketing (sales) enrollment calls</a:t>
            </a:r>
          </a:p>
          <a:p>
            <a:endParaRPr lang="en-US" sz="2000" dirty="0">
              <a:latin typeface="Söhne"/>
            </a:endParaRPr>
          </a:p>
          <a:p>
            <a:r>
              <a:rPr lang="en-US" sz="2000" dirty="0">
                <a:latin typeface="Söhne"/>
              </a:rPr>
              <a:t>TPMOs must list all MA organizations and Part D Sponsor that they represent on marketing materials</a:t>
            </a:r>
          </a:p>
          <a:p>
            <a:pPr marL="0" indent="0">
              <a:buNone/>
            </a:pPr>
            <a:endParaRPr lang="en-US" sz="2000" dirty="0">
              <a:latin typeface="Söhne"/>
            </a:endParaRPr>
          </a:p>
          <a:p>
            <a:r>
              <a:rPr lang="en-US" sz="2000" dirty="0">
                <a:latin typeface="Söhne"/>
              </a:rPr>
              <a:t>MA organizations must establish and implement an oversight plan that monitors agent and broker activities, identifies non-compliance with CMS requirements, and reports non-compliance to CMS</a:t>
            </a:r>
          </a:p>
          <a:p>
            <a:endParaRPr lang="en-US" sz="2000" dirty="0">
              <a:latin typeface="Söhne"/>
            </a:endParaRPr>
          </a:p>
          <a:p>
            <a:endParaRPr lang="en-US" sz="2000" dirty="0">
              <a:latin typeface="Söhne"/>
            </a:endParaRPr>
          </a:p>
          <a:p>
            <a:endParaRPr lang="en-US" sz="2000" dirty="0">
              <a:latin typeface="Söhne"/>
            </a:endParaRPr>
          </a:p>
          <a:p>
            <a:endParaRPr lang="en-US" sz="2000" dirty="0">
              <a:latin typeface="Söhne"/>
            </a:endParaRPr>
          </a:p>
        </p:txBody>
      </p:sp>
      <p:sp>
        <p:nvSpPr>
          <p:cNvPr id="5" name="Title 4"/>
          <p:cNvSpPr>
            <a:spLocks noGrp="1"/>
          </p:cNvSpPr>
          <p:nvPr>
            <p:ph type="title"/>
          </p:nvPr>
        </p:nvSpPr>
        <p:spPr/>
        <p:txBody>
          <a:bodyPr>
            <a:noAutofit/>
          </a:bodyPr>
          <a:lstStyle/>
          <a:p>
            <a:pPr algn="ctr"/>
            <a:r>
              <a:rPr lang="en-US" sz="3200" b="1" dirty="0">
                <a:latin typeface="Söhne"/>
                <a:cs typeface="Arial"/>
              </a:rPr>
              <a:t>Marketing &amp; Communications Oversight Improvements for Plan Year 2024</a:t>
            </a:r>
            <a:endParaRPr lang="en-US" sz="3200" dirty="0">
              <a:cs typeface="Arial"/>
            </a:endParaRPr>
          </a:p>
        </p:txBody>
      </p:sp>
    </p:spTree>
    <p:extLst>
      <p:ext uri="{BB962C8B-B14F-4D97-AF65-F5344CB8AC3E}">
        <p14:creationId xmlns:p14="http://schemas.microsoft.com/office/powerpoint/2010/main" val="3291587534"/>
      </p:ext>
    </p:extLst>
  </p:cSld>
  <p:clrMapOvr>
    <a:masterClrMapping/>
  </p:clrMapOvr>
</p:sld>
</file>

<file path=ppt/theme/theme1.xml><?xml version="1.0" encoding="utf-8"?>
<a:theme xmlns:a="http://schemas.openxmlformats.org/drawingml/2006/main" name="CMS_template">
  <a:themeElements>
    <a:clrScheme name="CMS">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86a8e296-5f29-4af2-954b-0de0d1e1f8bc"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E606683110AEA34C8CEBC761FC5EE04C" ma:contentTypeVersion="11" ma:contentTypeDescription="Create a new document." ma:contentTypeScope="" ma:versionID="dd82ce51c217877e2992ee17b8635583">
  <xsd:schema xmlns:xsd="http://www.w3.org/2001/XMLSchema" xmlns:xs="http://www.w3.org/2001/XMLSchema" xmlns:p="http://schemas.microsoft.com/office/2006/metadata/properties" xmlns:ns1="http://schemas.microsoft.com/sharepoint/v3" xmlns:ns2="c8e927bc-5e37-47f1-ab5c-7e1aca240d20" xmlns:ns3="721426d3-7e96-426b-9132-ae787a3a436b" xmlns:ns4="3935f982-d2dc-4d24-875a-0d8a29e5bb99" targetNamespace="http://schemas.microsoft.com/office/2006/metadata/properties" ma:root="true" ma:fieldsID="e0674dccb68b870de70918dd6f70a2f8" ns1:_="" ns2:_="" ns3:_="" ns4:_="">
    <xsd:import namespace="http://schemas.microsoft.com/sharepoint/v3"/>
    <xsd:import namespace="c8e927bc-5e37-47f1-ab5c-7e1aca240d20"/>
    <xsd:import namespace="721426d3-7e96-426b-9132-ae787a3a436b"/>
    <xsd:import namespace="3935f982-d2dc-4d24-875a-0d8a29e5bb99"/>
    <xsd:element name="properties">
      <xsd:complexType>
        <xsd:sequence>
          <xsd:element name="documentManagement">
            <xsd:complexType>
              <xsd:all>
                <xsd:element ref="ns2:Contact_x002f_SME"/>
                <xsd:element ref="ns2:Group_x002f_Division" minOccurs="0"/>
                <xsd:element ref="ns2:Related_x0020_Page" minOccurs="0"/>
                <xsd:element ref="ns2:_x0035_08_x0020_Compliant" minOccurs="0"/>
                <xsd:element ref="ns1:PublishingStartDate" minOccurs="0"/>
                <xsd:element ref="ns1:PublishingExpirationDate" minOccurs="0"/>
                <xsd:element ref="ns3:TaxKeywordTaxHTField" minOccurs="0"/>
                <xsd:element ref="ns4:TaxCatchAl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8e927bc-5e37-47f1-ab5c-7e1aca240d20" elementFormDefault="qualified">
    <xsd:import namespace="http://schemas.microsoft.com/office/2006/documentManagement/types"/>
    <xsd:import namespace="http://schemas.microsoft.com/office/infopath/2007/PartnerControls"/>
    <xsd:element name="Contact_x002f_SME" ma:index="2" ma:displayName="Contact/SME" ma:description="This is the individual who is the subject matter expert for the content on the page" ma:list="UserInfo" ma:SharePointGroup="0" ma:internalName="Contact_x002F_SM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Group_x002f_Division" ma:index="3" nillable="true" ma:displayName="Group/Division" ma:description="This is the group and/or division responsible for the content" ma:internalName="Group_x002F_Division">
      <xsd:simpleType>
        <xsd:restriction base="dms:Text">
          <xsd:maxLength value="255"/>
        </xsd:restriction>
      </xsd:simpleType>
    </xsd:element>
    <xsd:element name="Related_x0020_Page" ma:index="5" nillable="true" ma:displayName="Related Page" ma:description="This is the page(s) that the content is related to" ma:internalName="Related_x0020_Page">
      <xsd:simpleType>
        <xsd:restriction base="dms:Note">
          <xsd:maxLength value="255"/>
        </xsd:restriction>
      </xsd:simpleType>
    </xsd:element>
    <xsd:element name="_x0035_08_x0020_Compliant" ma:index="7" nillable="true" ma:displayName="508 Compliant" ma:default="0" ma:description="This indicates that the content on the page is compliant with Section 508" ma:internalName="_x0035_08_x0020_Complian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21426d3-7e96-426b-9132-ae787a3a436b" elementFormDefault="qualified">
    <xsd:import namespace="http://schemas.microsoft.com/office/2006/documentManagement/types"/>
    <xsd:import namespace="http://schemas.microsoft.com/office/infopath/2007/PartnerControls"/>
    <xsd:element name="TaxKeywordTaxHTField" ma:index="12" nillable="true" ma:taxonomy="true" ma:internalName="TaxKeywordTaxHTField" ma:taxonomyFieldName="TaxKeyword" ma:displayName="Enterprise Keywords" ma:fieldId="{23f27201-bee3-471e-b2e7-b64fd8b7ca38}" ma:taxonomyMulti="true" ma:sspId="86a8e296-5f29-4af2-954b-0de0d1e1f8bc" ma:termSetId="00000000-0000-0000-0000-000000000000" ma:anchorId="00000000-0000-0000-0000-000000000000" ma:open="true" ma:isKeyword="true">
      <xsd:complexType>
        <xsd:sequence>
          <xsd:element ref="pc:Terms" minOccurs="0" maxOccurs="1"/>
        </xsd:sequence>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935f982-d2dc-4d24-875a-0d8a29e5bb99"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1129096-eeab-4755-81fc-9be81932d983}" ma:internalName="TaxCatchAll" ma:showField="CatchAllData" ma:web="721426d3-7e96-426b-9132-ae787a3a43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ma:index="6"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Group_x002f_Division xmlns="c8e927bc-5e37-47f1-ab5c-7e1aca240d20" xsi:nil="true"/>
    <Related_x0020_Page xmlns="c8e927bc-5e37-47f1-ab5c-7e1aca240d20" xsi:nil="true"/>
    <Contact_x002f_SME xmlns="c8e927bc-5e37-47f1-ab5c-7e1aca240d20">
      <UserInfo>
        <DisplayName>Raven Nary</DisplayName>
        <AccountId>2206</AccountId>
        <AccountType/>
      </UserInfo>
    </Contact_x002f_SME>
    <TaxCatchAll xmlns="3935f982-d2dc-4d24-875a-0d8a29e5bb99">
      <Value>496</Value>
      <Value>495</Value>
      <Value>508</Value>
      <Value>499</Value>
      <Value>497</Value>
    </TaxCatchAll>
    <TaxKeywordTaxHTField xmlns="721426d3-7e96-426b-9132-ae787a3a436b">
      <Terms xmlns="http://schemas.microsoft.com/office/infopath/2007/PartnerControls">
        <TermInfo xmlns="http://schemas.microsoft.com/office/infopath/2007/PartnerControls">
          <TermName xmlns="http://schemas.microsoft.com/office/infopath/2007/PartnerControls">PowerPoint</TermName>
          <TermId xmlns="http://schemas.microsoft.com/office/infopath/2007/PartnerControls">00000000-0000-0000-0000-000000000000</TermId>
        </TermInfo>
        <TermInfo xmlns="http://schemas.microsoft.com/office/infopath/2007/PartnerControls">
          <TermName xmlns="http://schemas.microsoft.com/office/infopath/2007/PartnerControls">Power Point</TermName>
          <TermId xmlns="http://schemas.microsoft.com/office/infopath/2007/PartnerControls">00000000-0000-0000-0000-000000000000</TermId>
        </TermInfo>
        <TermInfo xmlns="http://schemas.microsoft.com/office/infopath/2007/PartnerControls">
          <TermName xmlns="http://schemas.microsoft.com/office/infopath/2007/PartnerControls">template</TermName>
          <TermId xmlns="http://schemas.microsoft.com/office/infopath/2007/PartnerControls">00000000-0000-0000-0000-000000000000</TermId>
        </TermInfo>
        <TermInfo xmlns="http://schemas.microsoft.com/office/infopath/2007/PartnerControls">
          <TermName xmlns="http://schemas.microsoft.com/office/infopath/2007/PartnerControls">slides</TermName>
          <TermId xmlns="http://schemas.microsoft.com/office/infopath/2007/PartnerControls">00000000-0000-0000-0000-000000000000</TermId>
        </TermInfo>
        <TermInfo xmlns="http://schemas.microsoft.com/office/infopath/2007/PartnerControls">
          <TermName xmlns="http://schemas.microsoft.com/office/infopath/2007/PartnerControls">PPT</TermName>
          <TermId xmlns="http://schemas.microsoft.com/office/infopath/2007/PartnerControls">00000000-0000-0000-0000-000000000000</TermId>
        </TermInfo>
      </Terms>
    </TaxKeywordTaxHTField>
    <_x0035_08_x0020_Compliant xmlns="c8e927bc-5e37-47f1-ab5c-7e1aca240d20">true</_x0035_08_x0020_Compliant>
    <PublishingExpirationDate xmlns="http://schemas.microsoft.com/sharepoint/v3" xsi:nil="true"/>
    <PublishingStartDate xmlns="http://schemas.microsoft.com/sharepoint/v3" xsi:nil="true"/>
    <SharedWithUsers xmlns="721426d3-7e96-426b-9132-ae787a3a436b">
      <UserInfo>
        <DisplayName>Karen LLanos</DisplayName>
        <AccountId>3300</AccountId>
        <AccountType/>
      </UserInfo>
    </SharedWithUsers>
  </documentManagement>
</p:properties>
</file>

<file path=customXml/itemProps1.xml><?xml version="1.0" encoding="utf-8"?>
<ds:datastoreItem xmlns:ds="http://schemas.openxmlformats.org/officeDocument/2006/customXml" ds:itemID="{2FEA9ACD-83CC-4B73-8DFD-FB16D8EE86EC}">
  <ds:schemaRefs>
    <ds:schemaRef ds:uri="http://schemas.microsoft.com/sharepoint/v3/contenttype/forms"/>
  </ds:schemaRefs>
</ds:datastoreItem>
</file>

<file path=customXml/itemProps2.xml><?xml version="1.0" encoding="utf-8"?>
<ds:datastoreItem xmlns:ds="http://schemas.openxmlformats.org/officeDocument/2006/customXml" ds:itemID="{65C1EDEA-FCBB-46B3-BC88-7DA916E5E0E6}">
  <ds:schemaRefs>
    <ds:schemaRef ds:uri="Microsoft.SharePoint.Taxonomy.ContentTypeSync"/>
  </ds:schemaRefs>
</ds:datastoreItem>
</file>

<file path=customXml/itemProps3.xml><?xml version="1.0" encoding="utf-8"?>
<ds:datastoreItem xmlns:ds="http://schemas.openxmlformats.org/officeDocument/2006/customXml" ds:itemID="{D36BDBAE-F0C7-4790-A23D-B3601C164F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e927bc-5e37-47f1-ab5c-7e1aca240d20"/>
    <ds:schemaRef ds:uri="721426d3-7e96-426b-9132-ae787a3a436b"/>
    <ds:schemaRef ds:uri="3935f982-d2dc-4d24-875a-0d8a29e5bb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ABD8772-83C3-4C53-95C9-DB3BD33D5FC5}">
  <ds:schemaRefs>
    <ds:schemaRef ds:uri="http://purl.org/dc/dcmitype/"/>
    <ds:schemaRef ds:uri="http://schemas.microsoft.com/office/2006/metadata/properties"/>
    <ds:schemaRef ds:uri="http://schemas.microsoft.com/sharepoint/v3"/>
    <ds:schemaRef ds:uri="http://purl.org/dc/elements/1.1/"/>
    <ds:schemaRef ds:uri="721426d3-7e96-426b-9132-ae787a3a436b"/>
    <ds:schemaRef ds:uri="http://schemas.microsoft.com/office/2006/documentManagement/types"/>
    <ds:schemaRef ds:uri="http://www.w3.org/XML/1998/namespace"/>
    <ds:schemaRef ds:uri="http://purl.org/dc/terms/"/>
    <ds:schemaRef ds:uri="http://schemas.microsoft.com/office/infopath/2007/PartnerControls"/>
    <ds:schemaRef ds:uri="http://schemas.openxmlformats.org/package/2006/metadata/core-properties"/>
    <ds:schemaRef ds:uri="3935f982-d2dc-4d24-875a-0d8a29e5bb99"/>
    <ds:schemaRef ds:uri="c8e927bc-5e37-47f1-ab5c-7e1aca240d20"/>
  </ds:schemaRefs>
</ds:datastoreItem>
</file>

<file path=docProps/app.xml><?xml version="1.0" encoding="utf-8"?>
<Properties xmlns="http://schemas.openxmlformats.org/officeDocument/2006/extended-properties" xmlns:vt="http://schemas.openxmlformats.org/officeDocument/2006/docPropsVTypes">
  <Template/>
  <TotalTime>7754</TotalTime>
  <Words>1680</Words>
  <Application>Microsoft Office PowerPoint</Application>
  <PresentationFormat>On-screen Show (4:3)</PresentationFormat>
  <Paragraphs>179</Paragraphs>
  <Slides>13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Constantia</vt:lpstr>
      <vt:lpstr>Roboto</vt:lpstr>
      <vt:lpstr>Söhne</vt:lpstr>
      <vt:lpstr>CMS_template</vt:lpstr>
      <vt:lpstr>Marketing Updates PY 2024</vt:lpstr>
      <vt:lpstr>Disclaimer</vt:lpstr>
      <vt:lpstr>Definition of Marketing</vt:lpstr>
      <vt:lpstr>Updated Interpretation of the Definition of Marketing</vt:lpstr>
      <vt:lpstr>Marketing &amp; Communications Oversight Improvements for Plan Year 2024</vt:lpstr>
      <vt:lpstr>Marketing &amp; Communications Oversight Improvements for Plan Year 2024</vt:lpstr>
      <vt:lpstr>Marketing &amp; Communications Oversight Improvements for Plan Year 2024</vt:lpstr>
      <vt:lpstr>Marketing &amp; Communications Oversight Improvements for Plan Year 2024</vt:lpstr>
      <vt:lpstr>Marketing &amp; Communications Oversight Improvements for Plan Year 2024</vt:lpstr>
      <vt:lpstr>Additional Oversight for PY 2024: </vt:lpstr>
      <vt:lpstr>Reporting Issues to CMS</vt:lpstr>
      <vt:lpstr>DOI Liaison Listing</vt:lpstr>
      <vt:lpstr>Questions?</vt:lpstr>
    </vt:vector>
  </TitlesOfParts>
  <Company>CMS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PPT-template-slides</dc:title>
  <dc:creator>CMS</dc:creator>
  <cp:keywords>PPT; slides; template; Power Point; PowerPoint</cp:keywords>
  <dc:description/>
  <cp:lastModifiedBy>Torian, David</cp:lastModifiedBy>
  <cp:revision>434</cp:revision>
  <cp:lastPrinted>2012-04-18T14:42:39Z</cp:lastPrinted>
  <dcterms:created xsi:type="dcterms:W3CDTF">2012-02-10T20:51:24Z</dcterms:created>
  <dcterms:modified xsi:type="dcterms:W3CDTF">2023-08-07T22:34:11Z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0x010100E606683110AEA34C8CEBC761FC5EE04C</vt:lpwstr>
  </property>
  <property fmtid="{D5CDD505-2E9C-101B-9397-08002B2CF9AE}" pid="4" name="TaxKeyword">
    <vt:lpwstr>495;#PowerPoint|897abc11-7ee3-4aa8-916c-f4591d027f16;#496;#Power Point|af238595-0949-4267-99d3-5c05f9b7a715;#497;#template|323484bd-ac6e-4ca2-bff1-2017da89a5ad;#499;#slides|e42a6dc8-7fe8-49cd-9641-92b7f24d3c98;#508;#PPT|aa93355a-af06-4466-b610-31e8fbfea76b</vt:lpwstr>
  </property>
</Properties>
</file>