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8" r:id="rId5"/>
    <p:sldId id="259" r:id="rId6"/>
    <p:sldId id="256" r:id="rId7"/>
    <p:sldId id="260" r:id="rId8"/>
    <p:sldId id="265" r:id="rId9"/>
    <p:sldId id="261" r:id="rId10"/>
    <p:sldId id="257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4D0F"/>
    <a:srgbClr val="5D4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FBFD63-1053-4063-A542-E2BA6D76E205}" v="72" dt="2022-07-15T13:18:13.8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E168C4-609B-407E-829E-C9067D6701F7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C4ADE168-48E8-47AD-96C0-35A3DD014F5A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b="1" dirty="0">
              <a:latin typeface="Bookman Old Style" panose="02050604050505020204" pitchFamily="18" charset="0"/>
            </a:rPr>
            <a:t>December 2019</a:t>
          </a:r>
        </a:p>
        <a:p>
          <a:pPr>
            <a:lnSpc>
              <a:spcPct val="100000"/>
            </a:lnSpc>
          </a:pPr>
          <a:r>
            <a:rPr lang="en-US" sz="1400" dirty="0">
              <a:latin typeface="Bookman Old Style" panose="02050604050505020204" pitchFamily="18" charset="0"/>
            </a:rPr>
            <a:t>D Committee </a:t>
          </a:r>
        </a:p>
        <a:p>
          <a:pPr>
            <a:lnSpc>
              <a:spcPct val="100000"/>
            </a:lnSpc>
          </a:pPr>
          <a:r>
            <a:rPr lang="en-US" sz="1400" b="1" dirty="0">
              <a:latin typeface="Bookman Old Style" panose="02050604050505020204" pitchFamily="18" charset="0"/>
            </a:rPr>
            <a:t>UNANIMOUSLY </a:t>
          </a:r>
        </a:p>
        <a:p>
          <a:pPr>
            <a:lnSpc>
              <a:spcPct val="100000"/>
            </a:lnSpc>
          </a:pPr>
          <a:r>
            <a:rPr lang="en-US" sz="1400" dirty="0">
              <a:latin typeface="Bookman Old Style" panose="02050604050505020204" pitchFamily="18" charset="0"/>
            </a:rPr>
            <a:t>approves June 30 Health 2020, 2021, 2022 </a:t>
          </a:r>
        </a:p>
      </dgm:t>
    </dgm:pt>
    <dgm:pt modelId="{3E9A6079-33A9-46D7-9A64-51631F6E58A6}" type="parTrans" cxnId="{3DE6282F-D56A-489E-AE7B-15F43D062341}">
      <dgm:prSet/>
      <dgm:spPr/>
      <dgm:t>
        <a:bodyPr/>
        <a:lstStyle/>
        <a:p>
          <a:endParaRPr lang="en-US"/>
        </a:p>
      </dgm:t>
    </dgm:pt>
    <dgm:pt modelId="{54740FCD-3BA0-4473-B407-F0B5941DFB94}" type="sibTrans" cxnId="{3DE6282F-D56A-489E-AE7B-15F43D062341}">
      <dgm:prSet/>
      <dgm:spPr/>
      <dgm:t>
        <a:bodyPr/>
        <a:lstStyle/>
        <a:p>
          <a:endParaRPr lang="en-US"/>
        </a:p>
      </dgm:t>
    </dgm:pt>
    <dgm:pt modelId="{1B0A3025-2401-46AF-9963-6C4C1673C3B6}">
      <dgm:prSet phldrT="[Text]" custT="1"/>
      <dgm:spPr/>
      <dgm:t>
        <a:bodyPr/>
        <a:lstStyle/>
        <a:p>
          <a:r>
            <a:rPr lang="en-US" sz="1400" b="1" dirty="0">
              <a:latin typeface="Bookman Old Style" panose="02050604050505020204" pitchFamily="18" charset="0"/>
            </a:rPr>
            <a:t>2023</a:t>
          </a:r>
        </a:p>
        <a:p>
          <a:r>
            <a:rPr lang="en-US" sz="1400" dirty="0">
              <a:latin typeface="Bookman Old Style" panose="02050604050505020204" pitchFamily="18" charset="0"/>
            </a:rPr>
            <a:t>Health submission reverts to April 30</a:t>
          </a:r>
        </a:p>
      </dgm:t>
    </dgm:pt>
    <dgm:pt modelId="{E4B4C57B-7EA7-4863-B610-3DF69809AFF7}" type="parTrans" cxnId="{F5F90C3B-6295-4DDA-9A8D-1ED4F82C1DFB}">
      <dgm:prSet/>
      <dgm:spPr/>
      <dgm:t>
        <a:bodyPr/>
        <a:lstStyle/>
        <a:p>
          <a:endParaRPr lang="en-US"/>
        </a:p>
      </dgm:t>
    </dgm:pt>
    <dgm:pt modelId="{C551C352-B3A0-4DE6-B8EB-0DA759816620}" type="sibTrans" cxnId="{F5F90C3B-6295-4DDA-9A8D-1ED4F82C1DFB}">
      <dgm:prSet/>
      <dgm:spPr/>
      <dgm:t>
        <a:bodyPr/>
        <a:lstStyle/>
        <a:p>
          <a:endParaRPr lang="en-US"/>
        </a:p>
      </dgm:t>
    </dgm:pt>
    <dgm:pt modelId="{DA0452BE-4588-44FA-9542-EE08F939AB2D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b="1" dirty="0">
              <a:latin typeface="Bookman Old Style" panose="02050604050505020204" pitchFamily="18" charset="0"/>
            </a:rPr>
            <a:t>October 2019</a:t>
          </a:r>
        </a:p>
        <a:p>
          <a:pPr>
            <a:lnSpc>
              <a:spcPct val="100000"/>
            </a:lnSpc>
          </a:pPr>
          <a:r>
            <a:rPr lang="en-US" sz="1400" dirty="0">
              <a:latin typeface="Bookman Old Style" panose="02050604050505020204" pitchFamily="18" charset="0"/>
            </a:rPr>
            <a:t>MCAS Working Group </a:t>
          </a:r>
        </a:p>
        <a:p>
          <a:pPr>
            <a:lnSpc>
              <a:spcPct val="100000"/>
            </a:lnSpc>
          </a:pPr>
          <a:r>
            <a:rPr lang="en-US" sz="1400" b="1" dirty="0">
              <a:latin typeface="Bookman Old Style" panose="02050604050505020204" pitchFamily="18" charset="0"/>
            </a:rPr>
            <a:t>UNANIMOUSLY</a:t>
          </a:r>
          <a:r>
            <a:rPr lang="en-US" sz="1400" dirty="0">
              <a:latin typeface="Bookman Old Style" panose="02050604050505020204" pitchFamily="18" charset="0"/>
            </a:rPr>
            <a:t> </a:t>
          </a:r>
        </a:p>
        <a:p>
          <a:pPr>
            <a:lnSpc>
              <a:spcPct val="100000"/>
            </a:lnSpc>
          </a:pPr>
          <a:r>
            <a:rPr lang="en-US" sz="1400" dirty="0">
              <a:latin typeface="Bookman Old Style" panose="02050604050505020204" pitchFamily="18" charset="0"/>
            </a:rPr>
            <a:t>approves June 30 Health submission </a:t>
          </a:r>
        </a:p>
        <a:p>
          <a:pPr>
            <a:lnSpc>
              <a:spcPct val="100000"/>
            </a:lnSpc>
          </a:pPr>
          <a:r>
            <a:rPr lang="en-US" sz="1400" dirty="0">
              <a:latin typeface="Bookman Old Style" panose="02050604050505020204" pitchFamily="18" charset="0"/>
            </a:rPr>
            <a:t>2020, 2021, 2022</a:t>
          </a:r>
        </a:p>
      </dgm:t>
    </dgm:pt>
    <dgm:pt modelId="{162A941D-699D-4BCF-8FE6-5970337DA1AA}" type="sibTrans" cxnId="{93E64252-2520-40C5-A614-634A0EE1DCB6}">
      <dgm:prSet/>
      <dgm:spPr/>
      <dgm:t>
        <a:bodyPr/>
        <a:lstStyle/>
        <a:p>
          <a:endParaRPr lang="en-US"/>
        </a:p>
      </dgm:t>
    </dgm:pt>
    <dgm:pt modelId="{66F15DA9-6B28-4BB6-BC97-87258C4D7EF7}" type="parTrans" cxnId="{93E64252-2520-40C5-A614-634A0EE1DCB6}">
      <dgm:prSet/>
      <dgm:spPr/>
      <dgm:t>
        <a:bodyPr/>
        <a:lstStyle/>
        <a:p>
          <a:endParaRPr lang="en-US"/>
        </a:p>
      </dgm:t>
    </dgm:pt>
    <dgm:pt modelId="{7DBC2398-D5D5-499D-AECA-9BA660ABE6A1}" type="pres">
      <dgm:prSet presAssocID="{7AE168C4-609B-407E-829E-C9067D6701F7}" presName="Name0" presStyleCnt="0">
        <dgm:presLayoutVars>
          <dgm:dir/>
          <dgm:resizeHandles val="exact"/>
        </dgm:presLayoutVars>
      </dgm:prSet>
      <dgm:spPr/>
    </dgm:pt>
    <dgm:pt modelId="{C555C3AB-283A-4892-B051-630CFF0FF511}" type="pres">
      <dgm:prSet presAssocID="{DA0452BE-4588-44FA-9542-EE08F939AB2D}" presName="parTxOnly" presStyleLbl="node1" presStyleIdx="0" presStyleCnt="3">
        <dgm:presLayoutVars>
          <dgm:bulletEnabled val="1"/>
        </dgm:presLayoutVars>
      </dgm:prSet>
      <dgm:spPr/>
    </dgm:pt>
    <dgm:pt modelId="{37A02B52-8DC5-4E1E-94D0-3371E0EEC7EF}" type="pres">
      <dgm:prSet presAssocID="{162A941D-699D-4BCF-8FE6-5970337DA1AA}" presName="parSpace" presStyleCnt="0"/>
      <dgm:spPr/>
    </dgm:pt>
    <dgm:pt modelId="{41A654BE-9592-4811-B307-15D0420D061A}" type="pres">
      <dgm:prSet presAssocID="{C4ADE168-48E8-47AD-96C0-35A3DD014F5A}" presName="parTxOnly" presStyleLbl="node1" presStyleIdx="1" presStyleCnt="3" custLinFactNeighborX="0">
        <dgm:presLayoutVars>
          <dgm:bulletEnabled val="1"/>
        </dgm:presLayoutVars>
      </dgm:prSet>
      <dgm:spPr/>
    </dgm:pt>
    <dgm:pt modelId="{F9C4853E-081F-43AE-AC2D-6033D2C53B31}" type="pres">
      <dgm:prSet presAssocID="{54740FCD-3BA0-4473-B407-F0B5941DFB94}" presName="parSpace" presStyleCnt="0"/>
      <dgm:spPr/>
    </dgm:pt>
    <dgm:pt modelId="{229C1685-1EFD-4642-BB64-E2033308B568}" type="pres">
      <dgm:prSet presAssocID="{1B0A3025-2401-46AF-9963-6C4C1673C3B6}" presName="parTxOnly" presStyleLbl="node1" presStyleIdx="2" presStyleCnt="3">
        <dgm:presLayoutVars>
          <dgm:bulletEnabled val="1"/>
        </dgm:presLayoutVars>
      </dgm:prSet>
      <dgm:spPr/>
    </dgm:pt>
  </dgm:ptLst>
  <dgm:cxnLst>
    <dgm:cxn modelId="{5ED09B00-B0E5-4E84-890F-45413FA227FA}" type="presOf" srcId="{C4ADE168-48E8-47AD-96C0-35A3DD014F5A}" destId="{41A654BE-9592-4811-B307-15D0420D061A}" srcOrd="0" destOrd="0" presId="urn:microsoft.com/office/officeart/2005/8/layout/hChevron3"/>
    <dgm:cxn modelId="{5A8E6822-C84A-4223-B902-AFD9711572F2}" type="presOf" srcId="{DA0452BE-4588-44FA-9542-EE08F939AB2D}" destId="{C555C3AB-283A-4892-B051-630CFF0FF511}" srcOrd="0" destOrd="0" presId="urn:microsoft.com/office/officeart/2005/8/layout/hChevron3"/>
    <dgm:cxn modelId="{3DE6282F-D56A-489E-AE7B-15F43D062341}" srcId="{7AE168C4-609B-407E-829E-C9067D6701F7}" destId="{C4ADE168-48E8-47AD-96C0-35A3DD014F5A}" srcOrd="1" destOrd="0" parTransId="{3E9A6079-33A9-46D7-9A64-51631F6E58A6}" sibTransId="{54740FCD-3BA0-4473-B407-F0B5941DFB94}"/>
    <dgm:cxn modelId="{F5F90C3B-6295-4DDA-9A8D-1ED4F82C1DFB}" srcId="{7AE168C4-609B-407E-829E-C9067D6701F7}" destId="{1B0A3025-2401-46AF-9963-6C4C1673C3B6}" srcOrd="2" destOrd="0" parTransId="{E4B4C57B-7EA7-4863-B610-3DF69809AFF7}" sibTransId="{C551C352-B3A0-4DE6-B8EB-0DA759816620}"/>
    <dgm:cxn modelId="{93E64252-2520-40C5-A614-634A0EE1DCB6}" srcId="{7AE168C4-609B-407E-829E-C9067D6701F7}" destId="{DA0452BE-4588-44FA-9542-EE08F939AB2D}" srcOrd="0" destOrd="0" parTransId="{66F15DA9-6B28-4BB6-BC97-87258C4D7EF7}" sibTransId="{162A941D-699D-4BCF-8FE6-5970337DA1AA}"/>
    <dgm:cxn modelId="{B594C754-229A-4837-8871-874895F8B948}" type="presOf" srcId="{7AE168C4-609B-407E-829E-C9067D6701F7}" destId="{7DBC2398-D5D5-499D-AECA-9BA660ABE6A1}" srcOrd="0" destOrd="0" presId="urn:microsoft.com/office/officeart/2005/8/layout/hChevron3"/>
    <dgm:cxn modelId="{C6080EE5-3C70-4239-8512-35DC31EEB6AF}" type="presOf" srcId="{1B0A3025-2401-46AF-9963-6C4C1673C3B6}" destId="{229C1685-1EFD-4642-BB64-E2033308B568}" srcOrd="0" destOrd="0" presId="urn:microsoft.com/office/officeart/2005/8/layout/hChevron3"/>
    <dgm:cxn modelId="{27CA5346-BA4A-42FC-8501-70C313852DA3}" type="presParOf" srcId="{7DBC2398-D5D5-499D-AECA-9BA660ABE6A1}" destId="{C555C3AB-283A-4892-B051-630CFF0FF511}" srcOrd="0" destOrd="0" presId="urn:microsoft.com/office/officeart/2005/8/layout/hChevron3"/>
    <dgm:cxn modelId="{29A5EC99-683D-4ACA-87AB-A0C1AFCED0D5}" type="presParOf" srcId="{7DBC2398-D5D5-499D-AECA-9BA660ABE6A1}" destId="{37A02B52-8DC5-4E1E-94D0-3371E0EEC7EF}" srcOrd="1" destOrd="0" presId="urn:microsoft.com/office/officeart/2005/8/layout/hChevron3"/>
    <dgm:cxn modelId="{B1131A4A-B00B-4B13-BFEE-68E06710D27A}" type="presParOf" srcId="{7DBC2398-D5D5-499D-AECA-9BA660ABE6A1}" destId="{41A654BE-9592-4811-B307-15D0420D061A}" srcOrd="2" destOrd="0" presId="urn:microsoft.com/office/officeart/2005/8/layout/hChevron3"/>
    <dgm:cxn modelId="{9B56C9E1-4E5F-46F9-AA80-0ABD62F4217D}" type="presParOf" srcId="{7DBC2398-D5D5-499D-AECA-9BA660ABE6A1}" destId="{F9C4853E-081F-43AE-AC2D-6033D2C53B31}" srcOrd="3" destOrd="0" presId="urn:microsoft.com/office/officeart/2005/8/layout/hChevron3"/>
    <dgm:cxn modelId="{E0B8439E-4C13-4E7B-85F8-F3C7440C5FDC}" type="presParOf" srcId="{7DBC2398-D5D5-499D-AECA-9BA660ABE6A1}" destId="{229C1685-1EFD-4642-BB64-E2033308B568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7C4062-FE7B-4724-BB1F-DB86E93D4C7B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6B7814-00AE-450A-AC5D-2DCDEECF5F53}">
      <dgm:prSet phldrT="[Text]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dirty="0"/>
            <a:t>COMPLEXITY </a:t>
          </a:r>
        </a:p>
      </dgm:t>
    </dgm:pt>
    <dgm:pt modelId="{0BE51170-CAD9-46B7-B617-C7033844182F}" type="parTrans" cxnId="{93E03F28-7331-468E-973C-1EFF11847ECA}">
      <dgm:prSet/>
      <dgm:spPr/>
      <dgm:t>
        <a:bodyPr/>
        <a:lstStyle/>
        <a:p>
          <a:endParaRPr lang="en-US"/>
        </a:p>
      </dgm:t>
    </dgm:pt>
    <dgm:pt modelId="{6DD3F42A-510E-454A-859B-9CB706456936}" type="sibTrans" cxnId="{93E03F28-7331-468E-973C-1EFF11847ECA}">
      <dgm:prSet/>
      <dgm:spPr/>
      <dgm:t>
        <a:bodyPr/>
        <a:lstStyle/>
        <a:p>
          <a:endParaRPr lang="en-US"/>
        </a:p>
      </dgm:t>
    </dgm:pt>
    <dgm:pt modelId="{0D3C032D-52F9-4421-A6E9-A19AD892FEE3}">
      <dgm:prSet phldrT="[Text]" custT="1"/>
      <dgm:spPr/>
      <dgm:t>
        <a:bodyPr/>
        <a:lstStyle/>
        <a:p>
          <a:r>
            <a:rPr lang="en-US" sz="1800" dirty="0">
              <a:latin typeface="Bookman Old Style" panose="02050604050505020204" pitchFamily="18" charset="0"/>
            </a:rPr>
            <a:t>Supplemental Health Care Exhibit </a:t>
          </a:r>
        </a:p>
        <a:p>
          <a:r>
            <a:rPr lang="en-US" sz="1800" dirty="0">
              <a:latin typeface="Bookman Old Style" panose="02050604050505020204" pitchFamily="18" charset="0"/>
            </a:rPr>
            <a:t>(April 1 filing)</a:t>
          </a:r>
        </a:p>
      </dgm:t>
    </dgm:pt>
    <dgm:pt modelId="{02E93503-5302-4F01-9917-78CEB9E98EDC}" type="parTrans" cxnId="{DBCA5FC3-43B2-451F-963F-B11143CB24F1}">
      <dgm:prSet/>
      <dgm:spPr/>
      <dgm:t>
        <a:bodyPr/>
        <a:lstStyle/>
        <a:p>
          <a:endParaRPr lang="en-US"/>
        </a:p>
      </dgm:t>
    </dgm:pt>
    <dgm:pt modelId="{43705E89-BFC0-4DA0-913D-B81205BD8317}" type="sibTrans" cxnId="{DBCA5FC3-43B2-451F-963F-B11143CB24F1}">
      <dgm:prSet/>
      <dgm:spPr/>
      <dgm:t>
        <a:bodyPr/>
        <a:lstStyle/>
        <a:p>
          <a:endParaRPr lang="en-US"/>
        </a:p>
      </dgm:t>
    </dgm:pt>
    <dgm:pt modelId="{B1FD7072-A302-4E9E-94F2-113CA79202FE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>
              <a:latin typeface="Bookman Old Style" panose="02050604050505020204" pitchFamily="18" charset="0"/>
            </a:rPr>
            <a:t>Cross Referencing </a:t>
          </a:r>
        </a:p>
        <a:p>
          <a:pPr>
            <a:lnSpc>
              <a:spcPct val="100000"/>
            </a:lnSpc>
          </a:pPr>
          <a:r>
            <a:rPr lang="en-US" sz="1800" dirty="0">
              <a:latin typeface="Bookman Old Style" panose="02050604050505020204" pitchFamily="18" charset="0"/>
            </a:rPr>
            <a:t>Validation </a:t>
          </a:r>
        </a:p>
        <a:p>
          <a:pPr>
            <a:lnSpc>
              <a:spcPct val="100000"/>
            </a:lnSpc>
          </a:pPr>
          <a:r>
            <a:rPr lang="en-US" sz="1800" dirty="0">
              <a:latin typeface="Bookman Old Style" panose="02050604050505020204" pitchFamily="18" charset="0"/>
            </a:rPr>
            <a:t>Attestation </a:t>
          </a:r>
        </a:p>
      </dgm:t>
    </dgm:pt>
    <dgm:pt modelId="{FD1393AE-B1E1-4EC1-A408-FCE658D964A3}" type="parTrans" cxnId="{9ACF59E9-F980-42B1-BC27-C9114194ECCD}">
      <dgm:prSet/>
      <dgm:spPr/>
      <dgm:t>
        <a:bodyPr/>
        <a:lstStyle/>
        <a:p>
          <a:endParaRPr lang="en-US"/>
        </a:p>
      </dgm:t>
    </dgm:pt>
    <dgm:pt modelId="{CD065370-7DE6-4E2F-97A8-436B9FAC5302}" type="sibTrans" cxnId="{9ACF59E9-F980-42B1-BC27-C9114194ECCD}">
      <dgm:prSet/>
      <dgm:spPr/>
      <dgm:t>
        <a:bodyPr/>
        <a:lstStyle/>
        <a:p>
          <a:endParaRPr lang="en-US"/>
        </a:p>
      </dgm:t>
    </dgm:pt>
    <dgm:pt modelId="{455C289F-B6D5-4037-9BEA-457D2CF370DD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>
              <a:latin typeface="Bookman Old Style" panose="02050604050505020204" pitchFamily="18" charset="0"/>
            </a:rPr>
            <a:t>Programming</a:t>
          </a:r>
        </a:p>
        <a:p>
          <a:pPr>
            <a:lnSpc>
              <a:spcPct val="100000"/>
            </a:lnSpc>
          </a:pPr>
          <a:r>
            <a:rPr lang="en-US" sz="1800" dirty="0">
              <a:latin typeface="Bookman Old Style" panose="02050604050505020204" pitchFamily="18" charset="0"/>
            </a:rPr>
            <a:t>Querying</a:t>
          </a:r>
        </a:p>
        <a:p>
          <a:pPr>
            <a:lnSpc>
              <a:spcPct val="100000"/>
            </a:lnSpc>
          </a:pPr>
          <a:r>
            <a:rPr lang="en-US" sz="1800" dirty="0">
              <a:latin typeface="Bookman Old Style" panose="02050604050505020204" pitchFamily="18" charset="0"/>
            </a:rPr>
            <a:t>Aggregating </a:t>
          </a:r>
        </a:p>
        <a:p>
          <a:pPr>
            <a:lnSpc>
              <a:spcPct val="100000"/>
            </a:lnSpc>
          </a:pPr>
          <a:r>
            <a:rPr lang="en-US" sz="1800" dirty="0">
              <a:latin typeface="Bookman Old Style" panose="02050604050505020204" pitchFamily="18" charset="0"/>
            </a:rPr>
            <a:t>External Data Input </a:t>
          </a:r>
        </a:p>
        <a:p>
          <a:pPr>
            <a:lnSpc>
              <a:spcPct val="100000"/>
            </a:lnSpc>
          </a:pPr>
          <a:r>
            <a:rPr lang="en-US" sz="1400" dirty="0">
              <a:latin typeface="Bookman Old Style" panose="02050604050505020204" pitchFamily="18" charset="0"/>
            </a:rPr>
            <a:t>(e.g. Behavioral Health, Rx) </a:t>
          </a:r>
        </a:p>
      </dgm:t>
    </dgm:pt>
    <dgm:pt modelId="{06A122DB-ED3C-4AB7-B721-A5C8672454E3}" type="parTrans" cxnId="{544E5032-96AD-42AD-9EBC-DA84B35FB839}">
      <dgm:prSet/>
      <dgm:spPr/>
      <dgm:t>
        <a:bodyPr/>
        <a:lstStyle/>
        <a:p>
          <a:endParaRPr lang="en-US"/>
        </a:p>
      </dgm:t>
    </dgm:pt>
    <dgm:pt modelId="{DEAF41BB-2651-4AC2-AF03-ED318346AD63}" type="sibTrans" cxnId="{544E5032-96AD-42AD-9EBC-DA84B35FB839}">
      <dgm:prSet/>
      <dgm:spPr/>
      <dgm:t>
        <a:bodyPr/>
        <a:lstStyle/>
        <a:p>
          <a:endParaRPr lang="en-US"/>
        </a:p>
      </dgm:t>
    </dgm:pt>
    <dgm:pt modelId="{EAD4D5DE-DD67-4DFE-9E8D-A6B64C884203}">
      <dgm:prSet phldrT="[Text]" custT="1"/>
      <dgm:spPr/>
      <dgm:t>
        <a:bodyPr/>
        <a:lstStyle/>
        <a:p>
          <a:pPr>
            <a:lnSpc>
              <a:spcPct val="100000"/>
            </a:lnSpc>
            <a:buNone/>
          </a:pPr>
          <a:r>
            <a:rPr lang="en-US" sz="1800" dirty="0">
              <a:latin typeface="Bookman Old Style" panose="02050604050505020204" pitchFamily="18" charset="0"/>
            </a:rPr>
            <a:t>Many Federal &amp; State Reporting Requirements After April 30 </a:t>
          </a:r>
        </a:p>
        <a:p>
          <a:pPr>
            <a:lnSpc>
              <a:spcPct val="100000"/>
            </a:lnSpc>
            <a:buFont typeface="Arial" panose="020B0604020202020204" pitchFamily="34" charset="0"/>
            <a:buNone/>
          </a:pPr>
          <a:r>
            <a:rPr lang="en-US" sz="1400" dirty="0">
              <a:latin typeface="Bookman Old Style" panose="02050604050505020204" pitchFamily="18" charset="0"/>
            </a:rPr>
            <a:t>(e.g. CMS Rx Data Collection) </a:t>
          </a:r>
        </a:p>
      </dgm:t>
    </dgm:pt>
    <dgm:pt modelId="{D5001E33-45F9-4915-B0B6-D0271D8BEAD1}" type="parTrans" cxnId="{9AC41AF7-628D-4169-A547-4649C1DCB48A}">
      <dgm:prSet/>
      <dgm:spPr/>
      <dgm:t>
        <a:bodyPr/>
        <a:lstStyle/>
        <a:p>
          <a:endParaRPr lang="en-US"/>
        </a:p>
      </dgm:t>
    </dgm:pt>
    <dgm:pt modelId="{44D51F5B-2009-43E2-AEDA-217A6E01504A}" type="sibTrans" cxnId="{9AC41AF7-628D-4169-A547-4649C1DCB48A}">
      <dgm:prSet/>
      <dgm:spPr/>
      <dgm:t>
        <a:bodyPr/>
        <a:lstStyle/>
        <a:p>
          <a:endParaRPr lang="en-US"/>
        </a:p>
      </dgm:t>
    </dgm:pt>
    <dgm:pt modelId="{FDBD8630-7E19-4FC7-A4B4-54780E631721}" type="pres">
      <dgm:prSet presAssocID="{867C4062-FE7B-4724-BB1F-DB86E93D4C7B}" presName="composite" presStyleCnt="0">
        <dgm:presLayoutVars>
          <dgm:chMax val="1"/>
          <dgm:dir/>
          <dgm:resizeHandles val="exact"/>
        </dgm:presLayoutVars>
      </dgm:prSet>
      <dgm:spPr/>
    </dgm:pt>
    <dgm:pt modelId="{A3DDFDAD-7C67-4110-9AFF-DBCA4D58E4E0}" type="pres">
      <dgm:prSet presAssocID="{867C4062-FE7B-4724-BB1F-DB86E93D4C7B}" presName="radial" presStyleCnt="0">
        <dgm:presLayoutVars>
          <dgm:animLvl val="ctr"/>
        </dgm:presLayoutVars>
      </dgm:prSet>
      <dgm:spPr/>
    </dgm:pt>
    <dgm:pt modelId="{E8925FDA-74BD-4820-90E9-764BF9E84871}" type="pres">
      <dgm:prSet presAssocID="{B06B7814-00AE-450A-AC5D-2DCDEECF5F53}" presName="centerShape" presStyleLbl="vennNode1" presStyleIdx="0" presStyleCnt="5"/>
      <dgm:spPr/>
    </dgm:pt>
    <dgm:pt modelId="{24B3BD8D-2D84-4561-9763-66E2528E8A0C}" type="pres">
      <dgm:prSet presAssocID="{0D3C032D-52F9-4421-A6E9-A19AD892FEE3}" presName="node" presStyleLbl="vennNode1" presStyleIdx="1" presStyleCnt="5" custScaleX="239796" custScaleY="131548" custRadScaleRad="93500" custRadScaleInc="-747">
        <dgm:presLayoutVars>
          <dgm:bulletEnabled val="1"/>
        </dgm:presLayoutVars>
      </dgm:prSet>
      <dgm:spPr/>
    </dgm:pt>
    <dgm:pt modelId="{5B8F9561-0B0A-4B4E-ADB1-39AF895951ED}" type="pres">
      <dgm:prSet presAssocID="{B1FD7072-A302-4E9E-94F2-113CA79202FE}" presName="node" presStyleLbl="vennNode1" presStyleIdx="2" presStyleCnt="5" custScaleX="243305" custScaleY="151638" custRadScaleRad="151230" custRadScaleInc="-1672">
        <dgm:presLayoutVars>
          <dgm:bulletEnabled val="1"/>
        </dgm:presLayoutVars>
      </dgm:prSet>
      <dgm:spPr/>
    </dgm:pt>
    <dgm:pt modelId="{14164322-3258-49FD-8C02-0DAD573757BF}" type="pres">
      <dgm:prSet presAssocID="{455C289F-B6D5-4037-9BEA-457D2CF370DD}" presName="node" presStyleLbl="vennNode1" presStyleIdx="3" presStyleCnt="5" custScaleX="289003" custScaleY="138363">
        <dgm:presLayoutVars>
          <dgm:bulletEnabled val="1"/>
        </dgm:presLayoutVars>
      </dgm:prSet>
      <dgm:spPr/>
    </dgm:pt>
    <dgm:pt modelId="{38C58F87-FB59-49F9-B17F-22413F00D5D0}" type="pres">
      <dgm:prSet presAssocID="{EAD4D5DE-DD67-4DFE-9E8D-A6B64C884203}" presName="node" presStyleLbl="vennNode1" presStyleIdx="4" presStyleCnt="5" custScaleX="251061" custScaleY="151193" custRadScaleRad="153437" custRadScaleInc="658">
        <dgm:presLayoutVars>
          <dgm:bulletEnabled val="1"/>
        </dgm:presLayoutVars>
      </dgm:prSet>
      <dgm:spPr/>
    </dgm:pt>
  </dgm:ptLst>
  <dgm:cxnLst>
    <dgm:cxn modelId="{93E03F28-7331-468E-973C-1EFF11847ECA}" srcId="{867C4062-FE7B-4724-BB1F-DB86E93D4C7B}" destId="{B06B7814-00AE-450A-AC5D-2DCDEECF5F53}" srcOrd="0" destOrd="0" parTransId="{0BE51170-CAD9-46B7-B617-C7033844182F}" sibTransId="{6DD3F42A-510E-454A-859B-9CB706456936}"/>
    <dgm:cxn modelId="{544E5032-96AD-42AD-9EBC-DA84B35FB839}" srcId="{B06B7814-00AE-450A-AC5D-2DCDEECF5F53}" destId="{455C289F-B6D5-4037-9BEA-457D2CF370DD}" srcOrd="2" destOrd="0" parTransId="{06A122DB-ED3C-4AB7-B721-A5C8672454E3}" sibTransId="{DEAF41BB-2651-4AC2-AF03-ED318346AD63}"/>
    <dgm:cxn modelId="{D6D29E4A-DD8C-4360-AEC3-E41BDC3026E8}" type="presOf" srcId="{0D3C032D-52F9-4421-A6E9-A19AD892FEE3}" destId="{24B3BD8D-2D84-4561-9763-66E2528E8A0C}" srcOrd="0" destOrd="0" presId="urn:microsoft.com/office/officeart/2005/8/layout/radial3"/>
    <dgm:cxn modelId="{03C3B94E-F2C8-437F-BE47-1A7D9C00F3EA}" type="presOf" srcId="{EAD4D5DE-DD67-4DFE-9E8D-A6B64C884203}" destId="{38C58F87-FB59-49F9-B17F-22413F00D5D0}" srcOrd="0" destOrd="0" presId="urn:microsoft.com/office/officeart/2005/8/layout/radial3"/>
    <dgm:cxn modelId="{2018159D-0B7B-4181-927C-18C910C923E6}" type="presOf" srcId="{455C289F-B6D5-4037-9BEA-457D2CF370DD}" destId="{14164322-3258-49FD-8C02-0DAD573757BF}" srcOrd="0" destOrd="0" presId="urn:microsoft.com/office/officeart/2005/8/layout/radial3"/>
    <dgm:cxn modelId="{DBCA5FC3-43B2-451F-963F-B11143CB24F1}" srcId="{B06B7814-00AE-450A-AC5D-2DCDEECF5F53}" destId="{0D3C032D-52F9-4421-A6E9-A19AD892FEE3}" srcOrd="0" destOrd="0" parTransId="{02E93503-5302-4F01-9917-78CEB9E98EDC}" sibTransId="{43705E89-BFC0-4DA0-913D-B81205BD8317}"/>
    <dgm:cxn modelId="{0C26CDC3-DA3A-4CC5-B9DC-AC5E8B05C46C}" type="presOf" srcId="{867C4062-FE7B-4724-BB1F-DB86E93D4C7B}" destId="{FDBD8630-7E19-4FC7-A4B4-54780E631721}" srcOrd="0" destOrd="0" presId="urn:microsoft.com/office/officeart/2005/8/layout/radial3"/>
    <dgm:cxn modelId="{7413DBD0-5E3C-46EC-8BE0-D5E4AAB805A2}" type="presOf" srcId="{B06B7814-00AE-450A-AC5D-2DCDEECF5F53}" destId="{E8925FDA-74BD-4820-90E9-764BF9E84871}" srcOrd="0" destOrd="0" presId="urn:microsoft.com/office/officeart/2005/8/layout/radial3"/>
    <dgm:cxn modelId="{9ACF59E9-F980-42B1-BC27-C9114194ECCD}" srcId="{B06B7814-00AE-450A-AC5D-2DCDEECF5F53}" destId="{B1FD7072-A302-4E9E-94F2-113CA79202FE}" srcOrd="1" destOrd="0" parTransId="{FD1393AE-B1E1-4EC1-A408-FCE658D964A3}" sibTransId="{CD065370-7DE6-4E2F-97A8-436B9FAC5302}"/>
    <dgm:cxn modelId="{9AC41AF7-628D-4169-A547-4649C1DCB48A}" srcId="{B06B7814-00AE-450A-AC5D-2DCDEECF5F53}" destId="{EAD4D5DE-DD67-4DFE-9E8D-A6B64C884203}" srcOrd="3" destOrd="0" parTransId="{D5001E33-45F9-4915-B0B6-D0271D8BEAD1}" sibTransId="{44D51F5B-2009-43E2-AEDA-217A6E01504A}"/>
    <dgm:cxn modelId="{F5E647FD-7BCC-4653-9E5B-B10B0E53B4E4}" type="presOf" srcId="{B1FD7072-A302-4E9E-94F2-113CA79202FE}" destId="{5B8F9561-0B0A-4B4E-ADB1-39AF895951ED}" srcOrd="0" destOrd="0" presId="urn:microsoft.com/office/officeart/2005/8/layout/radial3"/>
    <dgm:cxn modelId="{E580502D-C534-4624-B934-C1B42A85A120}" type="presParOf" srcId="{FDBD8630-7E19-4FC7-A4B4-54780E631721}" destId="{A3DDFDAD-7C67-4110-9AFF-DBCA4D58E4E0}" srcOrd="0" destOrd="0" presId="urn:microsoft.com/office/officeart/2005/8/layout/radial3"/>
    <dgm:cxn modelId="{9F62379C-2F80-4B5A-AFB7-85B5C28FEEC3}" type="presParOf" srcId="{A3DDFDAD-7C67-4110-9AFF-DBCA4D58E4E0}" destId="{E8925FDA-74BD-4820-90E9-764BF9E84871}" srcOrd="0" destOrd="0" presId="urn:microsoft.com/office/officeart/2005/8/layout/radial3"/>
    <dgm:cxn modelId="{3F4702F8-F3DA-4B93-B4C1-8E7AFF79D681}" type="presParOf" srcId="{A3DDFDAD-7C67-4110-9AFF-DBCA4D58E4E0}" destId="{24B3BD8D-2D84-4561-9763-66E2528E8A0C}" srcOrd="1" destOrd="0" presId="urn:microsoft.com/office/officeart/2005/8/layout/radial3"/>
    <dgm:cxn modelId="{579B14E2-A99E-4838-897B-5DDD2A9E752F}" type="presParOf" srcId="{A3DDFDAD-7C67-4110-9AFF-DBCA4D58E4E0}" destId="{5B8F9561-0B0A-4B4E-ADB1-39AF895951ED}" srcOrd="2" destOrd="0" presId="urn:microsoft.com/office/officeart/2005/8/layout/radial3"/>
    <dgm:cxn modelId="{CFABD2D0-26D1-4E7A-9105-C18BDC5EEB89}" type="presParOf" srcId="{A3DDFDAD-7C67-4110-9AFF-DBCA4D58E4E0}" destId="{14164322-3258-49FD-8C02-0DAD573757BF}" srcOrd="3" destOrd="0" presId="urn:microsoft.com/office/officeart/2005/8/layout/radial3"/>
    <dgm:cxn modelId="{B710E628-7CA8-43E1-AEE6-DCFAA9EF89E6}" type="presParOf" srcId="{A3DDFDAD-7C67-4110-9AFF-DBCA4D58E4E0}" destId="{38C58F87-FB59-49F9-B17F-22413F00D5D0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5C3AB-283A-4892-B051-630CFF0FF511}">
      <dsp:nvSpPr>
        <dsp:cNvPr id="0" name=""/>
        <dsp:cNvSpPr/>
      </dsp:nvSpPr>
      <dsp:spPr>
        <a:xfrm>
          <a:off x="4621" y="1367487"/>
          <a:ext cx="4040906" cy="161636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Bookman Old Style" panose="02050604050505020204" pitchFamily="18" charset="0"/>
            </a:rPr>
            <a:t>October 2019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Bookman Old Style" panose="02050604050505020204" pitchFamily="18" charset="0"/>
            </a:rPr>
            <a:t>MCAS Working Group 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Bookman Old Style" panose="02050604050505020204" pitchFamily="18" charset="0"/>
            </a:rPr>
            <a:t>UNANIMOUSLY</a:t>
          </a:r>
          <a:r>
            <a:rPr lang="en-US" sz="1400" kern="1200" dirty="0">
              <a:latin typeface="Bookman Old Style" panose="02050604050505020204" pitchFamily="18" charset="0"/>
            </a:rPr>
            <a:t> 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Bookman Old Style" panose="02050604050505020204" pitchFamily="18" charset="0"/>
            </a:rPr>
            <a:t>approves June 30 Health submission 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Bookman Old Style" panose="02050604050505020204" pitchFamily="18" charset="0"/>
            </a:rPr>
            <a:t>2020, 2021, 2022</a:t>
          </a:r>
        </a:p>
      </dsp:txBody>
      <dsp:txXfrm>
        <a:off x="4621" y="1367487"/>
        <a:ext cx="3636816" cy="1616362"/>
      </dsp:txXfrm>
    </dsp:sp>
    <dsp:sp modelId="{41A654BE-9592-4811-B307-15D0420D061A}">
      <dsp:nvSpPr>
        <dsp:cNvPr id="0" name=""/>
        <dsp:cNvSpPr/>
      </dsp:nvSpPr>
      <dsp:spPr>
        <a:xfrm>
          <a:off x="3237346" y="1367487"/>
          <a:ext cx="4040906" cy="16163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Bookman Old Style" panose="02050604050505020204" pitchFamily="18" charset="0"/>
            </a:rPr>
            <a:t>December 2019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Bookman Old Style" panose="02050604050505020204" pitchFamily="18" charset="0"/>
            </a:rPr>
            <a:t>D Committee 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Bookman Old Style" panose="02050604050505020204" pitchFamily="18" charset="0"/>
            </a:rPr>
            <a:t>UNANIMOUSLY 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Bookman Old Style" panose="02050604050505020204" pitchFamily="18" charset="0"/>
            </a:rPr>
            <a:t>approves June 30 Health 2020, 2021, 2022 </a:t>
          </a:r>
        </a:p>
      </dsp:txBody>
      <dsp:txXfrm>
        <a:off x="4045527" y="1367487"/>
        <a:ext cx="2424544" cy="1616362"/>
      </dsp:txXfrm>
    </dsp:sp>
    <dsp:sp modelId="{229C1685-1EFD-4642-BB64-E2033308B568}">
      <dsp:nvSpPr>
        <dsp:cNvPr id="0" name=""/>
        <dsp:cNvSpPr/>
      </dsp:nvSpPr>
      <dsp:spPr>
        <a:xfrm>
          <a:off x="6470072" y="1367487"/>
          <a:ext cx="4040906" cy="16163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latin typeface="Bookman Old Style" panose="02050604050505020204" pitchFamily="18" charset="0"/>
            </a:rPr>
            <a:t>2023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Bookman Old Style" panose="02050604050505020204" pitchFamily="18" charset="0"/>
            </a:rPr>
            <a:t>Health submission reverts to April 30</a:t>
          </a:r>
        </a:p>
      </dsp:txBody>
      <dsp:txXfrm>
        <a:off x="7278253" y="1367487"/>
        <a:ext cx="2424544" cy="16163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25FDA-74BD-4820-90E9-764BF9E84871}">
      <dsp:nvSpPr>
        <dsp:cNvPr id="0" name=""/>
        <dsp:cNvSpPr/>
      </dsp:nvSpPr>
      <dsp:spPr>
        <a:xfrm>
          <a:off x="4231016" y="1186792"/>
          <a:ext cx="3020676" cy="3020676"/>
        </a:xfrm>
        <a:prstGeom prst="ellipse">
          <a:avLst/>
        </a:prstGeom>
        <a:solidFill>
          <a:srgbClr val="FFFF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COMPLEXITY </a:t>
          </a:r>
        </a:p>
      </dsp:txBody>
      <dsp:txXfrm>
        <a:off x="4673384" y="1629160"/>
        <a:ext cx="2135940" cy="2135940"/>
      </dsp:txXfrm>
    </dsp:sp>
    <dsp:sp modelId="{24B3BD8D-2D84-4561-9763-66E2528E8A0C}">
      <dsp:nvSpPr>
        <dsp:cNvPr id="0" name=""/>
        <dsp:cNvSpPr/>
      </dsp:nvSpPr>
      <dsp:spPr>
        <a:xfrm>
          <a:off x="3908907" y="-135442"/>
          <a:ext cx="3621730" cy="19868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Bookman Old Style" panose="02050604050505020204" pitchFamily="18" charset="0"/>
            </a:rPr>
            <a:t>Supplemental Health Care Exhibit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Bookman Old Style" panose="02050604050505020204" pitchFamily="18" charset="0"/>
            </a:rPr>
            <a:t>(April 1 filing)</a:t>
          </a:r>
        </a:p>
      </dsp:txBody>
      <dsp:txXfrm>
        <a:off x="4439297" y="155521"/>
        <a:ext cx="2560950" cy="1404893"/>
      </dsp:txXfrm>
    </dsp:sp>
    <dsp:sp modelId="{5B8F9561-0B0A-4B4E-ADB1-39AF895951ED}">
      <dsp:nvSpPr>
        <dsp:cNvPr id="0" name=""/>
        <dsp:cNvSpPr/>
      </dsp:nvSpPr>
      <dsp:spPr>
        <a:xfrm>
          <a:off x="6877892" y="1473883"/>
          <a:ext cx="3674728" cy="229024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Bookman Old Style" panose="02050604050505020204" pitchFamily="18" charset="0"/>
            </a:rPr>
            <a:t>Cross Referencing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Bookman Old Style" panose="02050604050505020204" pitchFamily="18" charset="0"/>
            </a:rPr>
            <a:t>Validation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Bookman Old Style" panose="02050604050505020204" pitchFamily="18" charset="0"/>
            </a:rPr>
            <a:t>Attestation </a:t>
          </a:r>
        </a:p>
      </dsp:txBody>
      <dsp:txXfrm>
        <a:off x="7416043" y="1809282"/>
        <a:ext cx="2598426" cy="1619448"/>
      </dsp:txXfrm>
    </dsp:sp>
    <dsp:sp modelId="{14164322-3258-49FD-8C02-0DAD573757BF}">
      <dsp:nvSpPr>
        <dsp:cNvPr id="0" name=""/>
        <dsp:cNvSpPr/>
      </dsp:nvSpPr>
      <dsp:spPr>
        <a:xfrm>
          <a:off x="3558892" y="3619411"/>
          <a:ext cx="4364923" cy="20897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Bookman Old Style" panose="02050604050505020204" pitchFamily="18" charset="0"/>
            </a:rPr>
            <a:t>Programming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Bookman Old Style" panose="02050604050505020204" pitchFamily="18" charset="0"/>
            </a:rPr>
            <a:t>Querying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Bookman Old Style" panose="02050604050505020204" pitchFamily="18" charset="0"/>
            </a:rPr>
            <a:t>Aggregating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Bookman Old Style" panose="02050604050505020204" pitchFamily="18" charset="0"/>
            </a:rPr>
            <a:t>External Data Input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Bookman Old Style" panose="02050604050505020204" pitchFamily="18" charset="0"/>
            </a:rPr>
            <a:t>(e.g. Behavioral Health, Rx) </a:t>
          </a:r>
        </a:p>
      </dsp:txBody>
      <dsp:txXfrm>
        <a:off x="4198120" y="3925448"/>
        <a:ext cx="3086467" cy="1477675"/>
      </dsp:txXfrm>
    </dsp:sp>
    <dsp:sp modelId="{38C58F87-FB59-49F9-B17F-22413F00D5D0}">
      <dsp:nvSpPr>
        <dsp:cNvPr id="0" name=""/>
        <dsp:cNvSpPr/>
      </dsp:nvSpPr>
      <dsp:spPr>
        <a:xfrm>
          <a:off x="827236" y="1524171"/>
          <a:ext cx="3791870" cy="228352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Bookman Old Style" panose="02050604050505020204" pitchFamily="18" charset="0"/>
            </a:rPr>
            <a:t>Many Federal &amp; State Reporting Requirements After April 30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kern="1200" dirty="0">
              <a:latin typeface="Bookman Old Style" panose="02050604050505020204" pitchFamily="18" charset="0"/>
            </a:rPr>
            <a:t>(e.g. CMS Rx Data Collection) </a:t>
          </a:r>
        </a:p>
      </dsp:txBody>
      <dsp:txXfrm>
        <a:off x="1382543" y="1858585"/>
        <a:ext cx="2681256" cy="16146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BA9F0-D1E3-4AC8-9E1A-566E28DD8F70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992A1-4A27-4B38-9464-E0413D82AC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819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F8FAD-2BF7-A89E-4554-35E155FA1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D86073-C2DE-A4A9-6378-448C878585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601B9-4CC8-15EB-91F6-28536D61A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FF8D-BB3C-499A-BEF8-331EC6D65C16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00F14-F9A7-951F-1091-3851870D6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9EDD4-8529-9C27-1E29-DBE34B22F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E148-6457-42AA-993B-F6D336EC3B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50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BC10F-3E76-3A89-E146-87F99B05F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DB4A3-6380-BDF8-6202-6710D1A55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7B562-B5B5-15B3-72CF-0DB73A87A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FF8D-BB3C-499A-BEF8-331EC6D65C16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B2C9B-459F-8602-047A-331AD4D3C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9B1D3-72AD-1603-97B6-9B29E88D6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E148-6457-42AA-993B-F6D336EC3B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897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DCF7AC-26CA-B90F-0F58-9B77E3FDF3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38BBBB-78AB-E685-AEFF-A755776C6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8692E-038C-2933-C2D7-A88D17070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FF8D-BB3C-499A-BEF8-331EC6D65C16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A3273-9962-6C03-87F5-5F89AE978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C20C9-41F2-99F4-C4B7-2BF44D1F7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E148-6457-42AA-993B-F6D336EC3B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78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70226-A776-5C61-A12C-B6429FEA7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2CFEA-4551-D4F3-87DF-61047EE72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4935E-1529-2421-776B-A6279816C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FF8D-BB3C-499A-BEF8-331EC6D65C16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97E8F-EE41-0CCF-7A9D-F967F5EE8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5B91D-1841-3E62-8F8E-5D6F025BA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E148-6457-42AA-993B-F6D336EC3B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01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ABC38-CE2A-F624-5150-CBC294862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76AB1-E938-FCF9-5DA0-44FC209A5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10C7B-3ECD-5C9A-2D77-2F4941448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FF8D-BB3C-499A-BEF8-331EC6D65C16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4DAB7-5DE1-77B6-BC82-F62281C71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1E0F2-BC1D-27A1-317A-5318DE87F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E148-6457-42AA-993B-F6D336EC3B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456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404D4-4558-5A8B-8E1E-4ADC760ED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512BB-3EBF-7F2A-3EC1-D3F1244F9E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0E24-B132-57AB-9941-D7D1CD639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62A8FD-BE2B-FFD5-610B-EBDBA6F5F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FF8D-BB3C-499A-BEF8-331EC6D65C16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7FD5BF-1286-3D21-FD00-3CB0F5B17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17218E-D622-526D-B472-D267E799D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E148-6457-42AA-993B-F6D336EC3B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5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E2FBE-234D-AC21-A786-E0895AD23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907739-B299-4C4E-3544-E72DF2EE7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28F8A9-0AC7-1771-4C45-0A28AE786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7CCA14-F226-CC94-6568-F170052914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C6D1C9-63BF-EE1D-285B-35A6779BBC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6C4C30-4082-F050-E36B-AA7FC37F9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FF8D-BB3C-499A-BEF8-331EC6D65C16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90FB95-8435-AD99-2898-A65159662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9B5CA6-4C5B-C1FA-27E1-C56A499E6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E148-6457-42AA-993B-F6D336EC3B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13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88920-8B6F-C407-978C-4F4352541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335A4D-B2A4-83DF-876B-270401E67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FF8D-BB3C-499A-BEF8-331EC6D65C16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7F6EA7-CD4F-2603-7B8F-DB79E074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57C219-7C88-4343-B004-FA405BCF3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E148-6457-42AA-993B-F6D336EC3B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464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8C36A8-A224-0388-9714-61CA3B965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FF8D-BB3C-499A-BEF8-331EC6D65C16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5E21EF-7E15-BC26-D7CD-18F7A8844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5B9980-46CD-B7BC-779D-5D4F078E3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E148-6457-42AA-993B-F6D336EC3B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178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31B80-9737-0A7B-3F5B-DAD7C7542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0A908-C09B-F068-9D4C-6BAFA40DB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6DA5FB-E268-E3DE-DDE4-81B94CB7C1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C45DA8-8DFA-2518-7806-FA45A266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FF8D-BB3C-499A-BEF8-331EC6D65C16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5F2669-9EC6-1630-ED92-6E27F8FED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4A8C20-6258-AED6-1DD8-9F29D9441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E148-6457-42AA-993B-F6D336EC3B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841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42C36-0838-FF32-9190-1AD9789BD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F811A1-FF28-EEA1-AF3D-C4F577EE79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3B8CA3-7A3F-59FB-76CC-783335160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A6CB7B-3DA0-CA3E-AB6E-4BC2ECB90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0FF8D-BB3C-499A-BEF8-331EC6D65C16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A52F6-059B-7C3D-2067-C5311BFE8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CD4A5E-D032-D9FB-E277-1273404DB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E148-6457-42AA-993B-F6D336EC3B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08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116A84-FF97-372A-5213-0C6859189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7DB981-1F22-70EE-A991-BA2C94B64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FA32A-8404-73C4-4C36-D3FA7FC246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0FF8D-BB3C-499A-BEF8-331EC6D65C16}" type="datetimeFigureOut">
              <a:rPr lang="en-US" smtClean="0"/>
              <a:t>7/18/2022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09B6C-2064-B6E3-70B3-5604DF1418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771FB-7737-5DC9-C56D-61E76623B3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0E148-6457-42AA-993B-F6D336EC3B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2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BA0D9-470D-C8C5-392C-45A11E8D0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433" y="406400"/>
            <a:ext cx="11019295" cy="2387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Health MCAS Filing Date  2023 and Beyond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ABDEF5-EC4B-CF28-6B1C-D5524B2455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Samantha Burns, AHIP</a:t>
            </a:r>
          </a:p>
          <a:p>
            <a:r>
              <a:rPr lang="en-US" dirty="0">
                <a:latin typeface="Bookman Old Style" panose="02050604050505020204" pitchFamily="18" charset="0"/>
              </a:rPr>
              <a:t>Joe Zolecki, BCBSA </a:t>
            </a:r>
          </a:p>
          <a:p>
            <a:endParaRPr lang="en-US" dirty="0">
              <a:latin typeface="Bookman Old Style" panose="02050604050505020204" pitchFamily="18" charset="0"/>
            </a:endParaRPr>
          </a:p>
          <a:p>
            <a:r>
              <a:rPr lang="en-US" dirty="0">
                <a:latin typeface="Bookman Old Style" panose="02050604050505020204" pitchFamily="18" charset="0"/>
              </a:rPr>
              <a:t>July 21, 2022</a:t>
            </a:r>
          </a:p>
        </p:txBody>
      </p:sp>
    </p:spTree>
    <p:extLst>
      <p:ext uri="{BB962C8B-B14F-4D97-AF65-F5344CB8AC3E}">
        <p14:creationId xmlns:p14="http://schemas.microsoft.com/office/powerpoint/2010/main" val="2377408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C9AE4-88FF-F990-B6AD-F4C35C0DE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Background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7128F1D-2186-D297-4E82-0D947AE29F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78039"/>
              </p:ext>
            </p:extLst>
          </p:nvPr>
        </p:nvGraphicFramePr>
        <p:xfrm>
          <a:off x="838200" y="125333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3746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83068332-883B-2B11-CC80-1E3B521E5133}"/>
              </a:ext>
            </a:extLst>
          </p:cNvPr>
          <p:cNvSpPr/>
          <p:nvPr/>
        </p:nvSpPr>
        <p:spPr>
          <a:xfrm>
            <a:off x="1552755" y="2627584"/>
            <a:ext cx="3334595" cy="3031344"/>
          </a:xfrm>
          <a:prstGeom prst="triangl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E8FFBA96-3B33-A253-7DB4-48E6E2FC85F6}"/>
              </a:ext>
            </a:extLst>
          </p:cNvPr>
          <p:cNvSpPr/>
          <p:nvPr/>
        </p:nvSpPr>
        <p:spPr>
          <a:xfrm>
            <a:off x="5479057" y="6256750"/>
            <a:ext cx="841999" cy="288099"/>
          </a:xfrm>
          <a:prstGeom prst="can">
            <a:avLst>
              <a:gd name="adj" fmla="val 6351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43EE0AEE-14B3-F7FE-193B-13EC4420F11B}"/>
              </a:ext>
            </a:extLst>
          </p:cNvPr>
          <p:cNvSpPr/>
          <p:nvPr/>
        </p:nvSpPr>
        <p:spPr>
          <a:xfrm>
            <a:off x="5704114" y="1110343"/>
            <a:ext cx="391886" cy="5290457"/>
          </a:xfrm>
          <a:prstGeom prst="can">
            <a:avLst>
              <a:gd name="adj" fmla="val 0"/>
            </a:avLst>
          </a:prstGeom>
          <a:gradFill flip="none" rotWithShape="1">
            <a:gsLst>
              <a:gs pos="1000">
                <a:schemeClr val="bg2">
                  <a:lumMod val="50000"/>
                </a:schemeClr>
              </a:gs>
              <a:gs pos="50000">
                <a:schemeClr val="bg2"/>
              </a:gs>
              <a:gs pos="100000">
                <a:schemeClr val="bg2">
                  <a:lumMod val="50000"/>
                </a:schemeClr>
              </a:gs>
            </a:gsLst>
            <a:lin ang="0" scaled="1"/>
            <a:tileRect/>
          </a:gra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CCCB9F93-9FA2-84C8-99CB-C5306D4E9EC2}"/>
              </a:ext>
            </a:extLst>
          </p:cNvPr>
          <p:cNvSpPr/>
          <p:nvPr/>
        </p:nvSpPr>
        <p:spPr>
          <a:xfrm>
            <a:off x="7551741" y="1010570"/>
            <a:ext cx="2295644" cy="2418429"/>
          </a:xfrm>
          <a:prstGeom prst="triangl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ylinder 5">
            <a:extLst>
              <a:ext uri="{FF2B5EF4-FFF2-40B4-BE49-F238E27FC236}">
                <a16:creationId xmlns:a16="http://schemas.microsoft.com/office/drawing/2014/main" id="{A2AB9DC7-B406-9635-5336-08A964BFDB5B}"/>
              </a:ext>
            </a:extLst>
          </p:cNvPr>
          <p:cNvSpPr/>
          <p:nvPr/>
        </p:nvSpPr>
        <p:spPr>
          <a:xfrm rot="4485518">
            <a:off x="5942744" y="-1044654"/>
            <a:ext cx="122484" cy="5865965"/>
          </a:xfrm>
          <a:prstGeom prst="can">
            <a:avLst>
              <a:gd name="adj" fmla="val 0"/>
            </a:avLst>
          </a:prstGeom>
          <a:gradFill flip="none" rotWithShape="1">
            <a:gsLst>
              <a:gs pos="1000">
                <a:schemeClr val="bg2">
                  <a:lumMod val="50000"/>
                </a:schemeClr>
              </a:gs>
              <a:gs pos="50000">
                <a:schemeClr val="bg2"/>
              </a:gs>
              <a:gs pos="100000">
                <a:schemeClr val="bg2">
                  <a:lumMod val="50000"/>
                </a:schemeClr>
              </a:gs>
            </a:gsLst>
            <a:lin ang="0" scaled="1"/>
            <a:tileRect/>
          </a:gra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37EC3A0-423E-C413-59D7-4281E8479E30}"/>
              </a:ext>
            </a:extLst>
          </p:cNvPr>
          <p:cNvSpPr/>
          <p:nvPr/>
        </p:nvSpPr>
        <p:spPr>
          <a:xfrm>
            <a:off x="7435853" y="2729026"/>
            <a:ext cx="2501660" cy="141473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>
              <a:rot lat="17099982" lon="0" rev="0"/>
            </a:camera>
            <a:lightRig rig="threePt" dir="t"/>
          </a:scene3d>
          <a:sp3d>
            <a:bevelT w="120650" h="279400" prst="slope"/>
            <a:bevelB w="762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E9C18F6-BB54-2AE0-6057-D6648EE45453}"/>
              </a:ext>
            </a:extLst>
          </p:cNvPr>
          <p:cNvSpPr/>
          <p:nvPr/>
        </p:nvSpPr>
        <p:spPr>
          <a:xfrm>
            <a:off x="1362975" y="4986065"/>
            <a:ext cx="3743862" cy="141473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>
              <a:rot lat="17099982" lon="0" rev="0"/>
            </a:camera>
            <a:lightRig rig="threePt" dir="t"/>
          </a:scene3d>
          <a:sp3d>
            <a:bevelT w="120650" h="279400" prst="slope"/>
            <a:bevelB w="762000" h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418EB58-35DC-6502-0C79-621B64800A96}"/>
              </a:ext>
            </a:extLst>
          </p:cNvPr>
          <p:cNvSpPr/>
          <p:nvPr/>
        </p:nvSpPr>
        <p:spPr>
          <a:xfrm>
            <a:off x="5616152" y="1642465"/>
            <a:ext cx="567807" cy="571937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16B7BD7-015A-8A21-6DBB-69A7EB086161}"/>
              </a:ext>
            </a:extLst>
          </p:cNvPr>
          <p:cNvSpPr/>
          <p:nvPr/>
        </p:nvSpPr>
        <p:spPr>
          <a:xfrm>
            <a:off x="8717949" y="992934"/>
            <a:ext cx="293298" cy="339017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723CE1D-6CCA-3DDC-3133-D3D09B89D173}"/>
              </a:ext>
            </a:extLst>
          </p:cNvPr>
          <p:cNvSpPr/>
          <p:nvPr/>
        </p:nvSpPr>
        <p:spPr>
          <a:xfrm>
            <a:off x="3018240" y="2458075"/>
            <a:ext cx="293298" cy="339017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09C6B8-C98D-9823-39BD-7B86D37E3B96}"/>
              </a:ext>
            </a:extLst>
          </p:cNvPr>
          <p:cNvSpPr txBox="1"/>
          <p:nvPr/>
        </p:nvSpPr>
        <p:spPr>
          <a:xfrm>
            <a:off x="2429056" y="5923255"/>
            <a:ext cx="1581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HEALTH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9B691AC-CF77-B70F-ADFF-82E1DC13773B}"/>
              </a:ext>
            </a:extLst>
          </p:cNvPr>
          <p:cNvSpPr txBox="1"/>
          <p:nvPr/>
        </p:nvSpPr>
        <p:spPr>
          <a:xfrm>
            <a:off x="7812175" y="3659432"/>
            <a:ext cx="1811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OTHER LINES  </a:t>
            </a:r>
          </a:p>
        </p:txBody>
      </p:sp>
      <p:sp>
        <p:nvSpPr>
          <p:cNvPr id="24" name="Cube 23">
            <a:extLst>
              <a:ext uri="{FF2B5EF4-FFF2-40B4-BE49-F238E27FC236}">
                <a16:creationId xmlns:a16="http://schemas.microsoft.com/office/drawing/2014/main" id="{7A4D06B6-46DE-93A9-507F-9EDFA91238C0}"/>
              </a:ext>
            </a:extLst>
          </p:cNvPr>
          <p:cNvSpPr/>
          <p:nvPr/>
        </p:nvSpPr>
        <p:spPr>
          <a:xfrm>
            <a:off x="1971661" y="4067232"/>
            <a:ext cx="2525941" cy="857105"/>
          </a:xfrm>
          <a:prstGeom prst="cube">
            <a:avLst>
              <a:gd name="adj" fmla="val 0"/>
            </a:avLst>
          </a:prstGeom>
          <a:solidFill>
            <a:srgbClr val="7030A0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Claims Volume </a:t>
            </a:r>
          </a:p>
        </p:txBody>
      </p:sp>
      <p:sp>
        <p:nvSpPr>
          <p:cNvPr id="25" name="Cube 24">
            <a:extLst>
              <a:ext uri="{FF2B5EF4-FFF2-40B4-BE49-F238E27FC236}">
                <a16:creationId xmlns:a16="http://schemas.microsoft.com/office/drawing/2014/main" id="{75FD7461-2B8E-F8CB-C493-8B1A9A733EAB}"/>
              </a:ext>
            </a:extLst>
          </p:cNvPr>
          <p:cNvSpPr/>
          <p:nvPr/>
        </p:nvSpPr>
        <p:spPr>
          <a:xfrm>
            <a:off x="1979722" y="4931502"/>
            <a:ext cx="2517880" cy="868297"/>
          </a:xfrm>
          <a:prstGeom prst="cube">
            <a:avLst>
              <a:gd name="adj" fmla="val 0"/>
            </a:avLst>
          </a:prstGeom>
          <a:solidFill>
            <a:schemeClr val="accent4">
              <a:lumMod val="75000"/>
            </a:schemeClr>
          </a:solidFill>
          <a:effectLst/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Data Validation </a:t>
            </a:r>
          </a:p>
        </p:txBody>
      </p:sp>
      <p:sp>
        <p:nvSpPr>
          <p:cNvPr id="26" name="Cube 25">
            <a:extLst>
              <a:ext uri="{FF2B5EF4-FFF2-40B4-BE49-F238E27FC236}">
                <a16:creationId xmlns:a16="http://schemas.microsoft.com/office/drawing/2014/main" id="{00CBBA9F-8CF3-CCD1-E0A5-DF4CE511C2E4}"/>
              </a:ext>
            </a:extLst>
          </p:cNvPr>
          <p:cNvSpPr/>
          <p:nvPr/>
        </p:nvSpPr>
        <p:spPr>
          <a:xfrm>
            <a:off x="1979720" y="3252545"/>
            <a:ext cx="2517881" cy="808364"/>
          </a:xfrm>
          <a:prstGeom prst="cube">
            <a:avLst>
              <a:gd name="adj" fmla="val 0"/>
            </a:avLst>
          </a:prstGeom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Data Elements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D949E1-FAF7-9D99-5839-15626ACEC774}"/>
              </a:ext>
            </a:extLst>
          </p:cNvPr>
          <p:cNvSpPr txBox="1"/>
          <p:nvPr/>
        </p:nvSpPr>
        <p:spPr>
          <a:xfrm>
            <a:off x="1137139" y="87241"/>
            <a:ext cx="98942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Health </a:t>
            </a:r>
            <a:r>
              <a:rPr lang="en-US" sz="5400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IS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 Fundamentally Different </a:t>
            </a:r>
          </a:p>
        </p:txBody>
      </p:sp>
      <p:sp>
        <p:nvSpPr>
          <p:cNvPr id="20" name="Cube 19">
            <a:extLst>
              <a:ext uri="{FF2B5EF4-FFF2-40B4-BE49-F238E27FC236}">
                <a16:creationId xmlns:a16="http://schemas.microsoft.com/office/drawing/2014/main" id="{4EAA08F2-58B9-815E-407D-42946E1F7FB3}"/>
              </a:ext>
            </a:extLst>
          </p:cNvPr>
          <p:cNvSpPr/>
          <p:nvPr/>
        </p:nvSpPr>
        <p:spPr>
          <a:xfrm>
            <a:off x="7551742" y="2948889"/>
            <a:ext cx="2171060" cy="595547"/>
          </a:xfrm>
          <a:prstGeom prst="cube">
            <a:avLst>
              <a:gd name="adj" fmla="val 71922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Validation</a:t>
            </a:r>
          </a:p>
        </p:txBody>
      </p:sp>
      <p:sp>
        <p:nvSpPr>
          <p:cNvPr id="27" name="Cube 26">
            <a:extLst>
              <a:ext uri="{FF2B5EF4-FFF2-40B4-BE49-F238E27FC236}">
                <a16:creationId xmlns:a16="http://schemas.microsoft.com/office/drawing/2014/main" id="{5E13E1FC-6469-8D1D-0A09-1FC64E2F2732}"/>
              </a:ext>
            </a:extLst>
          </p:cNvPr>
          <p:cNvSpPr/>
          <p:nvPr/>
        </p:nvSpPr>
        <p:spPr>
          <a:xfrm>
            <a:off x="7542807" y="2745842"/>
            <a:ext cx="2171060" cy="570728"/>
          </a:xfrm>
          <a:prstGeom prst="cube">
            <a:avLst>
              <a:gd name="adj" fmla="val 63998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Claims Volume </a:t>
            </a:r>
          </a:p>
        </p:txBody>
      </p:sp>
      <p:sp>
        <p:nvSpPr>
          <p:cNvPr id="28" name="Cube 27">
            <a:extLst>
              <a:ext uri="{FF2B5EF4-FFF2-40B4-BE49-F238E27FC236}">
                <a16:creationId xmlns:a16="http://schemas.microsoft.com/office/drawing/2014/main" id="{3F6421A9-E48F-BE60-6468-BB1D59A45FF0}"/>
              </a:ext>
            </a:extLst>
          </p:cNvPr>
          <p:cNvSpPr/>
          <p:nvPr/>
        </p:nvSpPr>
        <p:spPr>
          <a:xfrm>
            <a:off x="7560677" y="2407646"/>
            <a:ext cx="2171060" cy="668324"/>
          </a:xfrm>
          <a:prstGeom prst="cube">
            <a:avLst>
              <a:gd name="adj" fmla="val 719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Elements</a:t>
            </a:r>
          </a:p>
        </p:txBody>
      </p:sp>
    </p:spTree>
    <p:extLst>
      <p:ext uri="{BB962C8B-B14F-4D97-AF65-F5344CB8AC3E}">
        <p14:creationId xmlns:p14="http://schemas.microsoft.com/office/powerpoint/2010/main" val="1954331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94DFD-2FAF-A810-679B-ACF0A240B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691" y="365125"/>
            <a:ext cx="11284299" cy="1325563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WHY is Health Different?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665D9-79E2-E219-563C-A6744E5F1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7668A06-ECD6-BCA5-7DDB-8DBE93C91975}"/>
              </a:ext>
            </a:extLst>
          </p:cNvPr>
          <p:cNvSpPr/>
          <p:nvPr/>
        </p:nvSpPr>
        <p:spPr>
          <a:xfrm>
            <a:off x="959286" y="1663253"/>
            <a:ext cx="4899409" cy="2080008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Bookman Old Style" panose="02050604050505020204" pitchFamily="18" charset="0"/>
              </a:rPr>
              <a:t>MORE DATA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A322BAB-681E-85DC-B7B8-74F79A110670}"/>
              </a:ext>
            </a:extLst>
          </p:cNvPr>
          <p:cNvSpPr/>
          <p:nvPr/>
        </p:nvSpPr>
        <p:spPr>
          <a:xfrm>
            <a:off x="6511699" y="1663253"/>
            <a:ext cx="4899409" cy="2080008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Bookman Old Style" panose="02050604050505020204" pitchFamily="18" charset="0"/>
              </a:rPr>
              <a:t>MORE COMPLEX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B768A4D-0F80-B449-E6E0-1109166A5442}"/>
              </a:ext>
            </a:extLst>
          </p:cNvPr>
          <p:cNvSpPr/>
          <p:nvPr/>
        </p:nvSpPr>
        <p:spPr>
          <a:xfrm>
            <a:off x="3272413" y="4096955"/>
            <a:ext cx="5647173" cy="2080008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Bookman Old Style" panose="02050604050505020204" pitchFamily="18" charset="0"/>
              </a:rPr>
              <a:t>LESS AUTOMATED </a:t>
            </a:r>
          </a:p>
        </p:txBody>
      </p:sp>
    </p:spTree>
    <p:extLst>
      <p:ext uri="{BB962C8B-B14F-4D97-AF65-F5344CB8AC3E}">
        <p14:creationId xmlns:p14="http://schemas.microsoft.com/office/powerpoint/2010/main" val="4018468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67AF4-9658-FBD5-E583-9FAA3A8FF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39" y="263525"/>
            <a:ext cx="10515600" cy="938979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DATA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6EB1041-A8DF-01A9-5DEC-52D8E8AE05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463365"/>
              </p:ext>
            </p:extLst>
          </p:nvPr>
        </p:nvGraphicFramePr>
        <p:xfrm>
          <a:off x="446977" y="1100904"/>
          <a:ext cx="10515600" cy="5543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566">
                  <a:extLst>
                    <a:ext uri="{9D8B030D-6E8A-4147-A177-3AD203B41FA5}">
                      <a16:colId xmlns:a16="http://schemas.microsoft.com/office/drawing/2014/main" val="4272311873"/>
                    </a:ext>
                  </a:extLst>
                </a:gridCol>
                <a:gridCol w="2165299">
                  <a:extLst>
                    <a:ext uri="{9D8B030D-6E8A-4147-A177-3AD203B41FA5}">
                      <a16:colId xmlns:a16="http://schemas.microsoft.com/office/drawing/2014/main" val="2997273454"/>
                    </a:ext>
                  </a:extLst>
                </a:gridCol>
                <a:gridCol w="2487168">
                  <a:extLst>
                    <a:ext uri="{9D8B030D-6E8A-4147-A177-3AD203B41FA5}">
                      <a16:colId xmlns:a16="http://schemas.microsoft.com/office/drawing/2014/main" val="1037447830"/>
                    </a:ext>
                  </a:extLst>
                </a:gridCol>
                <a:gridCol w="3991567">
                  <a:extLst>
                    <a:ext uri="{9D8B030D-6E8A-4147-A177-3AD203B41FA5}">
                      <a16:colId xmlns:a16="http://schemas.microsoft.com/office/drawing/2014/main" val="2963213501"/>
                    </a:ext>
                  </a:extLst>
                </a:gridCol>
              </a:tblGrid>
              <a:tr h="453322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# of Claims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# of Data Elements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# of Data Stratifications 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59317"/>
                  </a:ext>
                </a:extLst>
              </a:tr>
              <a:tr h="1167457">
                <a:tc>
                  <a:txBody>
                    <a:bodyPr/>
                    <a:lstStyle/>
                    <a:p>
                      <a:r>
                        <a:rPr lang="en-US" dirty="0">
                          <a:latin typeface="Bookman Old Style" panose="02050604050505020204" pitchFamily="18" charset="0"/>
                        </a:rPr>
                        <a:t>Health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>
                          <a:latin typeface="Bookman Old Style" panose="02050604050505020204" pitchFamily="18" charset="0"/>
                        </a:rPr>
                        <a:t>3.4 BILLION </a:t>
                      </a:r>
                    </a:p>
                    <a:p>
                      <a:pPr algn="ctr"/>
                      <a:r>
                        <a:rPr lang="en-US" sz="1000" dirty="0">
                          <a:latin typeface="Bookman Old Style" panose="02050604050505020204" pitchFamily="18" charset="0"/>
                        </a:rPr>
                        <a:t>(2020 CAQH) 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Bookman Old Style" panose="02050604050505020204" pitchFamily="18" charset="0"/>
                        </a:rPr>
                        <a:t>146</a:t>
                      </a:r>
                    </a:p>
                    <a:p>
                      <a:pPr algn="ctr"/>
                      <a:r>
                        <a:rPr lang="en-US" sz="1000" b="0" dirty="0">
                          <a:latin typeface="Bookman Old Style" panose="02050604050505020204" pitchFamily="18" charset="0"/>
                        </a:rPr>
                        <a:t>(NAIC)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(NAIC)</a:t>
                      </a:r>
                    </a:p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Including: 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On/Off Exchange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Single/Multi State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Transitional (GF)/Non-Transitional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Individual/Small Group/Large Group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Bronze/Silver/Gold/Platinum Plans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In/Out of Network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Behavioral Health/ Medical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Rx/Non-Rx claims</a:t>
                      </a:r>
                    </a:p>
                    <a:p>
                      <a:pPr algn="ctr"/>
                      <a:endParaRPr lang="en-US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950073"/>
                  </a:ext>
                </a:extLst>
              </a:tr>
              <a:tr h="684100">
                <a:tc>
                  <a:txBody>
                    <a:bodyPr/>
                    <a:lstStyle/>
                    <a:p>
                      <a:r>
                        <a:rPr lang="en-US" dirty="0">
                          <a:latin typeface="Bookman Old Style" panose="02050604050505020204" pitchFamily="18" charset="0"/>
                        </a:rPr>
                        <a:t>Homeowners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Bookman Old Style" panose="02050604050505020204" pitchFamily="18" charset="0"/>
                        </a:rPr>
                        <a:t>3.5 million </a:t>
                      </a:r>
                    </a:p>
                    <a:p>
                      <a:pPr algn="ctr"/>
                      <a:r>
                        <a:rPr lang="en-US" sz="1000" dirty="0">
                          <a:latin typeface="Bookman Old Style" panose="02050604050505020204" pitchFamily="18" charset="0"/>
                        </a:rPr>
                        <a:t>(2020 Quicken Loans)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Bookman Old Style" panose="02050604050505020204" pitchFamily="18" charset="0"/>
                        </a:rPr>
                        <a:t>37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Bookman Old Style" panose="02050604050505020204" pitchFamily="18" charset="0"/>
                        </a:rPr>
                        <a:t>(NAIC)</a:t>
                      </a:r>
                    </a:p>
                    <a:p>
                      <a:pPr algn="ctr"/>
                      <a:endParaRPr lang="en-US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Bookman Old Style" panose="02050604050505020204" pitchFamily="18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Bookman Old Style" panose="02050604050505020204" pitchFamily="18" charset="0"/>
                        </a:rPr>
                        <a:t>(NAIC)</a:t>
                      </a:r>
                    </a:p>
                    <a:p>
                      <a:pPr algn="ctr"/>
                      <a:endParaRPr lang="en-US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115305"/>
                  </a:ext>
                </a:extLst>
              </a:tr>
              <a:tr h="723208">
                <a:tc>
                  <a:txBody>
                    <a:bodyPr/>
                    <a:lstStyle/>
                    <a:p>
                      <a:r>
                        <a:rPr lang="en-US" dirty="0">
                          <a:latin typeface="Bookman Old Style" panose="02050604050505020204" pitchFamily="18" charset="0"/>
                        </a:rPr>
                        <a:t>Life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Bookman Old Style" panose="02050604050505020204" pitchFamily="18" charset="0"/>
                        </a:rPr>
                        <a:t>1.5 million </a:t>
                      </a:r>
                    </a:p>
                    <a:p>
                      <a:pPr algn="ctr"/>
                      <a:r>
                        <a:rPr lang="en-US" sz="1000" dirty="0">
                          <a:latin typeface="Bookman Old Style" panose="02050604050505020204" pitchFamily="18" charset="0"/>
                        </a:rPr>
                        <a:t>(2021 NAIC)</a:t>
                      </a:r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Bookman Old Style" panose="02050604050505020204" pitchFamily="18" charset="0"/>
                        </a:rPr>
                        <a:t>37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Bookman Old Style" panose="02050604050505020204" pitchFamily="18" charset="0"/>
                        </a:rPr>
                        <a:t>(NAIC)</a:t>
                      </a:r>
                    </a:p>
                    <a:p>
                      <a:pPr algn="ctr"/>
                      <a:endParaRPr lang="en-US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Bookman Old Style" panose="02050604050505020204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Bookman Old Style" panose="02050604050505020204" pitchFamily="18" charset="0"/>
                        </a:rPr>
                        <a:t>(NAIC)</a:t>
                      </a:r>
                    </a:p>
                    <a:p>
                      <a:pPr algn="ctr"/>
                      <a:endParaRPr lang="en-US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119097"/>
                  </a:ext>
                </a:extLst>
              </a:tr>
              <a:tr h="453322">
                <a:tc>
                  <a:txBody>
                    <a:bodyPr/>
                    <a:lstStyle/>
                    <a:p>
                      <a:r>
                        <a:rPr lang="en-US" dirty="0">
                          <a:latin typeface="Bookman Old Style" panose="02050604050505020204" pitchFamily="18" charset="0"/>
                        </a:rPr>
                        <a:t>Long-Term Care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Bookman Old Style" panose="02050604050505020204" pitchFamily="18" charset="0"/>
                        </a:rPr>
                        <a:t>300,000</a:t>
                      </a:r>
                    </a:p>
                    <a:p>
                      <a:pPr algn="ctr"/>
                      <a:r>
                        <a:rPr lang="en-US" sz="1000" dirty="0">
                          <a:latin typeface="Bookman Old Style" panose="02050604050505020204" pitchFamily="18" charset="0"/>
                        </a:rPr>
                        <a:t>(2018, AALTCI)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Bookman Old Style" panose="02050604050505020204" pitchFamily="18" charset="0"/>
                        </a:rPr>
                        <a:t>45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Bookman Old Style" panose="02050604050505020204" pitchFamily="18" charset="0"/>
                        </a:rPr>
                        <a:t>(NAIC)</a:t>
                      </a:r>
                    </a:p>
                    <a:p>
                      <a:pPr algn="ctr"/>
                      <a:endParaRPr lang="en-US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Bookman Old Style" panose="02050604050505020204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latin typeface="Bookman Old Style" panose="02050604050505020204" pitchFamily="18" charset="0"/>
                        </a:rPr>
                        <a:t>(NAIC)</a:t>
                      </a:r>
                    </a:p>
                    <a:p>
                      <a:pPr algn="ctr"/>
                      <a:endParaRPr lang="en-US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887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206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55550-9C7F-8793-5BD0-B07B279A5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444" y="214401"/>
            <a:ext cx="10515600" cy="850088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COMPLEXITY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42E6D2B-F611-2B02-056B-C79CAD3519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1115422"/>
              </p:ext>
            </p:extLst>
          </p:nvPr>
        </p:nvGraphicFramePr>
        <p:xfrm>
          <a:off x="502418" y="900365"/>
          <a:ext cx="11424138" cy="5445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1355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687F5B1-F8BE-68DF-3254-9F72A8161B2D}"/>
              </a:ext>
            </a:extLst>
          </p:cNvPr>
          <p:cNvSpPr txBox="1"/>
          <p:nvPr/>
        </p:nvSpPr>
        <p:spPr>
          <a:xfrm>
            <a:off x="373223" y="65371"/>
            <a:ext cx="1126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Manual Nature of MCAS Health Workflow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5E63738-F613-1708-E616-7B5FD7D5C137}"/>
              </a:ext>
            </a:extLst>
          </p:cNvPr>
          <p:cNvSpPr/>
          <p:nvPr/>
        </p:nvSpPr>
        <p:spPr>
          <a:xfrm>
            <a:off x="2573692" y="712618"/>
            <a:ext cx="1055915" cy="9649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Garamond" panose="02020404030301010803" pitchFamily="18" charset="0"/>
              </a:rPr>
              <a:t>NAIC waits for Annual Statements and SHCE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45C0F85-C98B-E5B9-5CCB-0A91D9D2F503}"/>
              </a:ext>
            </a:extLst>
          </p:cNvPr>
          <p:cNvCxnSpPr>
            <a:cxnSpLocks/>
            <a:stCxn id="4" idx="2"/>
          </p:cNvCxnSpPr>
          <p:nvPr/>
        </p:nvCxnSpPr>
        <p:spPr>
          <a:xfrm flipH="1" flipV="1">
            <a:off x="2052734" y="1195090"/>
            <a:ext cx="520958" cy="1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9FE32CB-BD7A-0407-1141-4E082F35853B}"/>
              </a:ext>
            </a:extLst>
          </p:cNvPr>
          <p:cNvCxnSpPr>
            <a:cxnSpLocks/>
          </p:cNvCxnSpPr>
          <p:nvPr/>
        </p:nvCxnSpPr>
        <p:spPr>
          <a:xfrm>
            <a:off x="1231639" y="1455759"/>
            <a:ext cx="0" cy="311802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5564FFB-6033-5A7C-58DB-872B3AE962AE}"/>
              </a:ext>
            </a:extLst>
          </p:cNvPr>
          <p:cNvCxnSpPr>
            <a:cxnSpLocks/>
          </p:cNvCxnSpPr>
          <p:nvPr/>
        </p:nvCxnSpPr>
        <p:spPr>
          <a:xfrm>
            <a:off x="1240968" y="2374978"/>
            <a:ext cx="0" cy="325033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2D4EC53-0362-1612-A70D-11A321A35B06}"/>
              </a:ext>
            </a:extLst>
          </p:cNvPr>
          <p:cNvCxnSpPr>
            <a:cxnSpLocks/>
          </p:cNvCxnSpPr>
          <p:nvPr/>
        </p:nvCxnSpPr>
        <p:spPr>
          <a:xfrm>
            <a:off x="1240968" y="3156571"/>
            <a:ext cx="0" cy="325033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F61C0AD-BBC2-10A6-5E1D-4F9387D7CB6A}"/>
              </a:ext>
            </a:extLst>
          </p:cNvPr>
          <p:cNvCxnSpPr>
            <a:cxnSpLocks/>
          </p:cNvCxnSpPr>
          <p:nvPr/>
        </p:nvCxnSpPr>
        <p:spPr>
          <a:xfrm>
            <a:off x="1875451" y="3794163"/>
            <a:ext cx="304804" cy="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6549CF9-CCCE-B61C-EDAE-4A0F73C8C32F}"/>
              </a:ext>
            </a:extLst>
          </p:cNvPr>
          <p:cNvCxnSpPr>
            <a:cxnSpLocks/>
          </p:cNvCxnSpPr>
          <p:nvPr/>
        </p:nvCxnSpPr>
        <p:spPr>
          <a:xfrm>
            <a:off x="4160489" y="3794162"/>
            <a:ext cx="304804" cy="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11ACD6E-2D94-0F21-6C5B-893B7B0B3FE9}"/>
              </a:ext>
            </a:extLst>
          </p:cNvPr>
          <p:cNvCxnSpPr>
            <a:cxnSpLocks/>
          </p:cNvCxnSpPr>
          <p:nvPr/>
        </p:nvCxnSpPr>
        <p:spPr>
          <a:xfrm flipH="1" flipV="1">
            <a:off x="5422209" y="2949278"/>
            <a:ext cx="1" cy="171181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993674A-E978-E351-7740-EF8F45D7334D}"/>
              </a:ext>
            </a:extLst>
          </p:cNvPr>
          <p:cNvCxnSpPr>
            <a:cxnSpLocks/>
          </p:cNvCxnSpPr>
          <p:nvPr/>
        </p:nvCxnSpPr>
        <p:spPr>
          <a:xfrm flipV="1">
            <a:off x="5429562" y="1855236"/>
            <a:ext cx="0" cy="191697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F4E99F9-318C-DE78-31BD-369374B4F7A7}"/>
              </a:ext>
            </a:extLst>
          </p:cNvPr>
          <p:cNvCxnSpPr>
            <a:cxnSpLocks/>
          </p:cNvCxnSpPr>
          <p:nvPr/>
        </p:nvCxnSpPr>
        <p:spPr>
          <a:xfrm flipV="1">
            <a:off x="3148671" y="4545694"/>
            <a:ext cx="2329" cy="355565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0D376AC8-B200-8610-52DA-7791E6A3EDB4}"/>
              </a:ext>
            </a:extLst>
          </p:cNvPr>
          <p:cNvCxnSpPr>
            <a:cxnSpLocks/>
          </p:cNvCxnSpPr>
          <p:nvPr/>
        </p:nvCxnSpPr>
        <p:spPr>
          <a:xfrm flipV="1">
            <a:off x="1240968" y="4924789"/>
            <a:ext cx="4915691" cy="6865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F8A13261-3C43-0E93-3AAD-67BA1F158124}"/>
              </a:ext>
            </a:extLst>
          </p:cNvPr>
          <p:cNvCxnSpPr>
            <a:cxnSpLocks/>
          </p:cNvCxnSpPr>
          <p:nvPr/>
        </p:nvCxnSpPr>
        <p:spPr>
          <a:xfrm>
            <a:off x="1253401" y="4931654"/>
            <a:ext cx="0" cy="242819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ube 45">
            <a:extLst>
              <a:ext uri="{FF2B5EF4-FFF2-40B4-BE49-F238E27FC236}">
                <a16:creationId xmlns:a16="http://schemas.microsoft.com/office/drawing/2014/main" id="{A49B8DC5-0E0B-7679-AFCC-EA25C648247B}"/>
              </a:ext>
            </a:extLst>
          </p:cNvPr>
          <p:cNvSpPr/>
          <p:nvPr/>
        </p:nvSpPr>
        <p:spPr>
          <a:xfrm>
            <a:off x="510071" y="5121830"/>
            <a:ext cx="1502229" cy="505811"/>
          </a:xfrm>
          <a:prstGeom prst="cub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Garamond" panose="02020404030301010803" pitchFamily="18" charset="0"/>
              </a:rPr>
              <a:t>Request Prior Auth File </a:t>
            </a:r>
          </a:p>
          <a:p>
            <a:pPr algn="ctr"/>
            <a:r>
              <a:rPr lang="en-US" sz="1000" dirty="0">
                <a:latin typeface="Garamond" panose="02020404030301010803" pitchFamily="18" charset="0"/>
              </a:rPr>
              <a:t>(mid/late April)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D653D8B-2707-6A4E-8B06-FFF49EED2162}"/>
              </a:ext>
            </a:extLst>
          </p:cNvPr>
          <p:cNvCxnSpPr>
            <a:cxnSpLocks/>
          </p:cNvCxnSpPr>
          <p:nvPr/>
        </p:nvCxnSpPr>
        <p:spPr>
          <a:xfrm>
            <a:off x="3149074" y="4917924"/>
            <a:ext cx="0" cy="242819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ube 46">
            <a:extLst>
              <a:ext uri="{FF2B5EF4-FFF2-40B4-BE49-F238E27FC236}">
                <a16:creationId xmlns:a16="http://schemas.microsoft.com/office/drawing/2014/main" id="{03EAF136-80CF-927D-4FEA-9BEA358FFD0D}"/>
              </a:ext>
            </a:extLst>
          </p:cNvPr>
          <p:cNvSpPr/>
          <p:nvPr/>
        </p:nvSpPr>
        <p:spPr>
          <a:xfrm>
            <a:off x="2350534" y="5114415"/>
            <a:ext cx="1502229" cy="540404"/>
          </a:xfrm>
          <a:prstGeom prst="cub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Garamond" panose="02020404030301010803" pitchFamily="18" charset="0"/>
              </a:rPr>
              <a:t>Request Grievance &amp; Appeal File </a:t>
            </a:r>
          </a:p>
          <a:p>
            <a:pPr algn="ctr"/>
            <a:r>
              <a:rPr lang="en-US" sz="1000" dirty="0">
                <a:latin typeface="Garamond" panose="02020404030301010803" pitchFamily="18" charset="0"/>
              </a:rPr>
              <a:t>(mid/late April)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22A9D70D-D4EC-F430-33D7-431D881AE6A0}"/>
              </a:ext>
            </a:extLst>
          </p:cNvPr>
          <p:cNvCxnSpPr>
            <a:cxnSpLocks/>
          </p:cNvCxnSpPr>
          <p:nvPr/>
        </p:nvCxnSpPr>
        <p:spPr>
          <a:xfrm>
            <a:off x="5058735" y="4917923"/>
            <a:ext cx="0" cy="242819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be 47">
            <a:extLst>
              <a:ext uri="{FF2B5EF4-FFF2-40B4-BE49-F238E27FC236}">
                <a16:creationId xmlns:a16="http://schemas.microsoft.com/office/drawing/2014/main" id="{B91A2A26-DF81-7E5D-5A31-76E721210D9F}"/>
              </a:ext>
            </a:extLst>
          </p:cNvPr>
          <p:cNvSpPr/>
          <p:nvPr/>
        </p:nvSpPr>
        <p:spPr>
          <a:xfrm>
            <a:off x="4265640" y="5104533"/>
            <a:ext cx="1502229" cy="540404"/>
          </a:xfrm>
          <a:prstGeom prst="cub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Garamond" panose="02020404030301010803" pitchFamily="18" charset="0"/>
              </a:rPr>
              <a:t>Request Other Non-integrated data (mid/late April)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E1592E3-1234-C5E9-1C49-2D6639982C8F}"/>
              </a:ext>
            </a:extLst>
          </p:cNvPr>
          <p:cNvCxnSpPr>
            <a:cxnSpLocks/>
          </p:cNvCxnSpPr>
          <p:nvPr/>
        </p:nvCxnSpPr>
        <p:spPr>
          <a:xfrm flipH="1">
            <a:off x="2161581" y="4931654"/>
            <a:ext cx="18674" cy="1057146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171331D0-3D2E-176A-61E1-85DA27659C60}"/>
              </a:ext>
            </a:extLst>
          </p:cNvPr>
          <p:cNvCxnSpPr>
            <a:cxnSpLocks/>
          </p:cNvCxnSpPr>
          <p:nvPr/>
        </p:nvCxnSpPr>
        <p:spPr>
          <a:xfrm>
            <a:off x="4030050" y="4931654"/>
            <a:ext cx="0" cy="1142417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44F11B03-780A-3085-413B-3551F7433485}"/>
              </a:ext>
            </a:extLst>
          </p:cNvPr>
          <p:cNvCxnSpPr>
            <a:cxnSpLocks/>
          </p:cNvCxnSpPr>
          <p:nvPr/>
        </p:nvCxnSpPr>
        <p:spPr>
          <a:xfrm>
            <a:off x="6156659" y="4924789"/>
            <a:ext cx="0" cy="1060212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35ED053-61BA-70F9-9A16-041D53B6E2CA}"/>
              </a:ext>
            </a:extLst>
          </p:cNvPr>
          <p:cNvSpPr/>
          <p:nvPr/>
        </p:nvSpPr>
        <p:spPr>
          <a:xfrm>
            <a:off x="373224" y="761219"/>
            <a:ext cx="1679510" cy="694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Garamond" panose="02020404030301010803" pitchFamily="18" charset="0"/>
              </a:rPr>
              <a:t>NAIC Requirements </a:t>
            </a:r>
          </a:p>
          <a:p>
            <a:pPr algn="ctr"/>
            <a:r>
              <a:rPr lang="en-US" sz="1000" dirty="0">
                <a:latin typeface="Garamond" panose="02020404030301010803" pitchFamily="18" charset="0"/>
              </a:rPr>
              <a:t>(final NAIC Code &amp; State released early April) </a:t>
            </a:r>
          </a:p>
        </p:txBody>
      </p:sp>
      <p:sp>
        <p:nvSpPr>
          <p:cNvPr id="15" name="Flowchart: Punched Tape 14">
            <a:extLst>
              <a:ext uri="{FF2B5EF4-FFF2-40B4-BE49-F238E27FC236}">
                <a16:creationId xmlns:a16="http://schemas.microsoft.com/office/drawing/2014/main" id="{350F19E3-7B39-8206-D9F8-03388D4E4F3F}"/>
              </a:ext>
            </a:extLst>
          </p:cNvPr>
          <p:cNvSpPr/>
          <p:nvPr/>
        </p:nvSpPr>
        <p:spPr>
          <a:xfrm>
            <a:off x="373224" y="1755902"/>
            <a:ext cx="1502228" cy="766856"/>
          </a:xfrm>
          <a:prstGeom prst="flowChartPunchedTap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Garamond" panose="02020404030301010803" pitchFamily="18" charset="0"/>
              </a:rPr>
              <a:t>Verify final claim payment for data year </a:t>
            </a:r>
          </a:p>
          <a:p>
            <a:pPr algn="ctr"/>
            <a:r>
              <a:rPr lang="en-US" sz="1000" dirty="0">
                <a:latin typeface="Garamond" panose="02020404030301010803" pitchFamily="18" charset="0"/>
              </a:rPr>
              <a:t>(1</a:t>
            </a:r>
            <a:r>
              <a:rPr lang="en-US" sz="1000" baseline="30000" dirty="0">
                <a:latin typeface="Garamond" panose="02020404030301010803" pitchFamily="18" charset="0"/>
              </a:rPr>
              <a:t>st</a:t>
            </a:r>
            <a:r>
              <a:rPr lang="en-US" sz="1000" dirty="0">
                <a:latin typeface="Garamond" panose="02020404030301010803" pitchFamily="18" charset="0"/>
              </a:rPr>
              <a:t> week April) </a:t>
            </a:r>
          </a:p>
        </p:txBody>
      </p:sp>
      <p:sp>
        <p:nvSpPr>
          <p:cNvPr id="17" name="Flowchart: Punched Tape 16">
            <a:extLst>
              <a:ext uri="{FF2B5EF4-FFF2-40B4-BE49-F238E27FC236}">
                <a16:creationId xmlns:a16="http://schemas.microsoft.com/office/drawing/2014/main" id="{85EB99CA-4D83-DF93-31F1-0B4899AE34D8}"/>
              </a:ext>
            </a:extLst>
          </p:cNvPr>
          <p:cNvSpPr/>
          <p:nvPr/>
        </p:nvSpPr>
        <p:spPr>
          <a:xfrm>
            <a:off x="373224" y="2683504"/>
            <a:ext cx="1502228" cy="635584"/>
          </a:xfrm>
          <a:prstGeom prst="flowChartPunchedTap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Garamond" panose="02020404030301010803" pitchFamily="18" charset="0"/>
              </a:rPr>
              <a:t>Review and document (mid-April)</a:t>
            </a:r>
          </a:p>
        </p:txBody>
      </p:sp>
      <p:sp>
        <p:nvSpPr>
          <p:cNvPr id="18" name="Flowchart: Punched Tape 17">
            <a:extLst>
              <a:ext uri="{FF2B5EF4-FFF2-40B4-BE49-F238E27FC236}">
                <a16:creationId xmlns:a16="http://schemas.microsoft.com/office/drawing/2014/main" id="{FAAEB2AA-B257-487C-6118-58828F47865F}"/>
              </a:ext>
            </a:extLst>
          </p:cNvPr>
          <p:cNvSpPr/>
          <p:nvPr/>
        </p:nvSpPr>
        <p:spPr>
          <a:xfrm>
            <a:off x="373223" y="3429000"/>
            <a:ext cx="1502228" cy="1245637"/>
          </a:xfrm>
          <a:prstGeom prst="flowChartPunchedTap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Garamond" panose="02020404030301010803" pitchFamily="18" charset="0"/>
              </a:rPr>
              <a:t>Make changes to programs as needed for new updates and changes required </a:t>
            </a:r>
          </a:p>
          <a:p>
            <a:pPr algn="ctr"/>
            <a:r>
              <a:rPr lang="en-US" sz="1000" dirty="0">
                <a:latin typeface="Garamond" panose="02020404030301010803" pitchFamily="18" charset="0"/>
              </a:rPr>
              <a:t>(mid/late April)</a:t>
            </a:r>
          </a:p>
        </p:txBody>
      </p:sp>
      <p:sp>
        <p:nvSpPr>
          <p:cNvPr id="28" name="Diamond 27">
            <a:extLst>
              <a:ext uri="{FF2B5EF4-FFF2-40B4-BE49-F238E27FC236}">
                <a16:creationId xmlns:a16="http://schemas.microsoft.com/office/drawing/2014/main" id="{786D63E3-5F27-3867-DA2C-CAF133C18479}"/>
              </a:ext>
            </a:extLst>
          </p:cNvPr>
          <p:cNvSpPr/>
          <p:nvPr/>
        </p:nvSpPr>
        <p:spPr>
          <a:xfrm>
            <a:off x="4420356" y="3067983"/>
            <a:ext cx="1997522" cy="1501225"/>
          </a:xfrm>
          <a:prstGeom prst="diamond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Garamond" panose="02020404030301010803" pitchFamily="18" charset="0"/>
              </a:rPr>
              <a:t>Combine all data sources </a:t>
            </a:r>
          </a:p>
          <a:p>
            <a:pPr algn="ctr"/>
            <a:r>
              <a:rPr lang="en-US" sz="1000" dirty="0">
                <a:latin typeface="Garamond" panose="02020404030301010803" pitchFamily="18" charset="0"/>
              </a:rPr>
              <a:t>(late April, early  May)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E9EA1FE0-773F-5C28-999F-41C882BDD32E}"/>
              </a:ext>
            </a:extLst>
          </p:cNvPr>
          <p:cNvSpPr/>
          <p:nvPr/>
        </p:nvSpPr>
        <p:spPr>
          <a:xfrm>
            <a:off x="4113238" y="2046933"/>
            <a:ext cx="2447726" cy="9144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Garamond" panose="02020404030301010803" pitchFamily="18" charset="0"/>
              </a:rPr>
              <a:t>Perform quality edit checks &amp; data review, including processing Errors &amp; Warnings Report, correcting and Business Explanations </a:t>
            </a:r>
          </a:p>
          <a:p>
            <a:pPr algn="ctr"/>
            <a:r>
              <a:rPr lang="en-US" sz="1000" dirty="0">
                <a:latin typeface="Garamond" panose="02020404030301010803" pitchFamily="18" charset="0"/>
              </a:rPr>
              <a:t> (mid-May)</a:t>
            </a:r>
          </a:p>
        </p:txBody>
      </p:sp>
      <p:sp>
        <p:nvSpPr>
          <p:cNvPr id="35" name="Diamond 34">
            <a:extLst>
              <a:ext uri="{FF2B5EF4-FFF2-40B4-BE49-F238E27FC236}">
                <a16:creationId xmlns:a16="http://schemas.microsoft.com/office/drawing/2014/main" id="{969C2BD1-BC3B-0858-3E3B-3B172E419437}"/>
              </a:ext>
            </a:extLst>
          </p:cNvPr>
          <p:cNvSpPr/>
          <p:nvPr/>
        </p:nvSpPr>
        <p:spPr>
          <a:xfrm>
            <a:off x="4693484" y="704175"/>
            <a:ext cx="1491343" cy="1151061"/>
          </a:xfrm>
          <a:prstGeom prst="diamond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Garamond" panose="02020404030301010803" pitchFamily="18" charset="0"/>
              </a:rPr>
              <a:t>Business review &amp; approval (mid/late May)</a:t>
            </a:r>
          </a:p>
        </p:txBody>
      </p:sp>
      <p:sp>
        <p:nvSpPr>
          <p:cNvPr id="81" name="Flowchart: Terminator 80">
            <a:extLst>
              <a:ext uri="{FF2B5EF4-FFF2-40B4-BE49-F238E27FC236}">
                <a16:creationId xmlns:a16="http://schemas.microsoft.com/office/drawing/2014/main" id="{D82A6629-B815-8E3B-980A-D1ADF1C5F889}"/>
              </a:ext>
            </a:extLst>
          </p:cNvPr>
          <p:cNvSpPr/>
          <p:nvPr/>
        </p:nvSpPr>
        <p:spPr>
          <a:xfrm>
            <a:off x="7884369" y="1123561"/>
            <a:ext cx="1491343" cy="369332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Garamond" panose="02020404030301010803" pitchFamily="18" charset="0"/>
              </a:rPr>
              <a:t>Internal Testing </a:t>
            </a:r>
          </a:p>
        </p:txBody>
      </p:sp>
      <p:sp>
        <p:nvSpPr>
          <p:cNvPr id="83" name="Flowchart: Terminator 82">
            <a:extLst>
              <a:ext uri="{FF2B5EF4-FFF2-40B4-BE49-F238E27FC236}">
                <a16:creationId xmlns:a16="http://schemas.microsoft.com/office/drawing/2014/main" id="{1D1FC7F6-87FB-1961-10E4-66B010DEE9A2}"/>
              </a:ext>
            </a:extLst>
          </p:cNvPr>
          <p:cNvSpPr/>
          <p:nvPr/>
        </p:nvSpPr>
        <p:spPr>
          <a:xfrm>
            <a:off x="7924784" y="1679013"/>
            <a:ext cx="1491343" cy="369332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Garamond" panose="02020404030301010803" pitchFamily="18" charset="0"/>
              </a:rPr>
              <a:t>Certification </a:t>
            </a:r>
          </a:p>
        </p:txBody>
      </p:sp>
      <p:sp>
        <p:nvSpPr>
          <p:cNvPr id="85" name="Flowchart: Terminator 84">
            <a:extLst>
              <a:ext uri="{FF2B5EF4-FFF2-40B4-BE49-F238E27FC236}">
                <a16:creationId xmlns:a16="http://schemas.microsoft.com/office/drawing/2014/main" id="{C009CA1E-BA5F-0B83-8B7B-16D2F0FE0775}"/>
              </a:ext>
            </a:extLst>
          </p:cNvPr>
          <p:cNvSpPr/>
          <p:nvPr/>
        </p:nvSpPr>
        <p:spPr>
          <a:xfrm>
            <a:off x="7924785" y="2319467"/>
            <a:ext cx="1491343" cy="369332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Garamond" panose="02020404030301010803" pitchFamily="18" charset="0"/>
              </a:rPr>
              <a:t>Attestation 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87D39342-0423-94EC-ED70-8912D793C622}"/>
              </a:ext>
            </a:extLst>
          </p:cNvPr>
          <p:cNvCxnSpPr>
            <a:cxnSpLocks/>
            <a:stCxn id="35" idx="3"/>
            <a:endCxn id="83" idx="1"/>
          </p:cNvCxnSpPr>
          <p:nvPr/>
        </p:nvCxnSpPr>
        <p:spPr>
          <a:xfrm>
            <a:off x="6184827" y="1279706"/>
            <a:ext cx="1739957" cy="583973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980FBA4B-77C7-10A6-BCFD-F09F58DDF3D7}"/>
              </a:ext>
            </a:extLst>
          </p:cNvPr>
          <p:cNvCxnSpPr>
            <a:cxnSpLocks/>
            <a:stCxn id="35" idx="3"/>
            <a:endCxn id="85" idx="1"/>
          </p:cNvCxnSpPr>
          <p:nvPr/>
        </p:nvCxnSpPr>
        <p:spPr>
          <a:xfrm>
            <a:off x="6184827" y="1279706"/>
            <a:ext cx="1739958" cy="1224427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E1742D16-506C-6731-6972-569216455DAC}"/>
              </a:ext>
            </a:extLst>
          </p:cNvPr>
          <p:cNvCxnSpPr>
            <a:cxnSpLocks/>
            <a:endCxn id="82" idx="1"/>
          </p:cNvCxnSpPr>
          <p:nvPr/>
        </p:nvCxnSpPr>
        <p:spPr>
          <a:xfrm>
            <a:off x="9375712" y="1288148"/>
            <a:ext cx="345219" cy="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0FA0FD6C-BE4D-B387-44E7-2E75320E4E51}"/>
              </a:ext>
            </a:extLst>
          </p:cNvPr>
          <p:cNvCxnSpPr>
            <a:cxnSpLocks/>
            <a:endCxn id="86" idx="1"/>
          </p:cNvCxnSpPr>
          <p:nvPr/>
        </p:nvCxnSpPr>
        <p:spPr>
          <a:xfrm>
            <a:off x="9416127" y="2504133"/>
            <a:ext cx="337069" cy="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F35C608E-6FFE-0D02-293B-1E0796F107E3}"/>
              </a:ext>
            </a:extLst>
          </p:cNvPr>
          <p:cNvCxnSpPr>
            <a:cxnSpLocks/>
          </p:cNvCxnSpPr>
          <p:nvPr/>
        </p:nvCxnSpPr>
        <p:spPr>
          <a:xfrm>
            <a:off x="11341344" y="1301752"/>
            <a:ext cx="22859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254D7CA2-5D33-682A-D6B3-31C12852400E}"/>
              </a:ext>
            </a:extLst>
          </p:cNvPr>
          <p:cNvCxnSpPr>
            <a:cxnSpLocks/>
          </p:cNvCxnSpPr>
          <p:nvPr/>
        </p:nvCxnSpPr>
        <p:spPr>
          <a:xfrm>
            <a:off x="11332771" y="1871586"/>
            <a:ext cx="22859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D0BD073F-0FBF-8968-DD52-DD31E5F6B9B2}"/>
              </a:ext>
            </a:extLst>
          </p:cNvPr>
          <p:cNvCxnSpPr>
            <a:cxnSpLocks/>
          </p:cNvCxnSpPr>
          <p:nvPr/>
        </p:nvCxnSpPr>
        <p:spPr>
          <a:xfrm>
            <a:off x="11309075" y="2512004"/>
            <a:ext cx="252286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lowchart: Terminator 81">
            <a:extLst>
              <a:ext uri="{FF2B5EF4-FFF2-40B4-BE49-F238E27FC236}">
                <a16:creationId xmlns:a16="http://schemas.microsoft.com/office/drawing/2014/main" id="{EB92F4A1-077D-8B14-C22E-DB69634E956D}"/>
              </a:ext>
            </a:extLst>
          </p:cNvPr>
          <p:cNvSpPr/>
          <p:nvPr/>
        </p:nvSpPr>
        <p:spPr>
          <a:xfrm>
            <a:off x="9720931" y="1063697"/>
            <a:ext cx="1620413" cy="448902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Garamond" panose="02020404030301010803" pitchFamily="18" charset="0"/>
              </a:rPr>
              <a:t>Approve, delegate or send back for correction </a:t>
            </a:r>
          </a:p>
        </p:txBody>
      </p:sp>
      <p:sp>
        <p:nvSpPr>
          <p:cNvPr id="84" name="Flowchart: Terminator 83">
            <a:extLst>
              <a:ext uri="{FF2B5EF4-FFF2-40B4-BE49-F238E27FC236}">
                <a16:creationId xmlns:a16="http://schemas.microsoft.com/office/drawing/2014/main" id="{90096336-C120-CD1F-538D-9160070C2BB0}"/>
              </a:ext>
            </a:extLst>
          </p:cNvPr>
          <p:cNvSpPr/>
          <p:nvPr/>
        </p:nvSpPr>
        <p:spPr>
          <a:xfrm>
            <a:off x="9743082" y="1670570"/>
            <a:ext cx="1576109" cy="369332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Garamond" panose="02020404030301010803" pitchFamily="18" charset="0"/>
              </a:rPr>
              <a:t>Approve or send back </a:t>
            </a: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E5138974-8EF0-0609-9286-42412423BE18}"/>
              </a:ext>
            </a:extLst>
          </p:cNvPr>
          <p:cNvCxnSpPr>
            <a:cxnSpLocks/>
          </p:cNvCxnSpPr>
          <p:nvPr/>
        </p:nvCxnSpPr>
        <p:spPr>
          <a:xfrm>
            <a:off x="9416127" y="1855236"/>
            <a:ext cx="345219" cy="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lowchart: Terminator 85">
            <a:extLst>
              <a:ext uri="{FF2B5EF4-FFF2-40B4-BE49-F238E27FC236}">
                <a16:creationId xmlns:a16="http://schemas.microsoft.com/office/drawing/2014/main" id="{8559749B-F797-A4D9-FA2A-15FFA630C6E1}"/>
              </a:ext>
            </a:extLst>
          </p:cNvPr>
          <p:cNvSpPr/>
          <p:nvPr/>
        </p:nvSpPr>
        <p:spPr>
          <a:xfrm>
            <a:off x="9753196" y="2319467"/>
            <a:ext cx="1555879" cy="369332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Garamond" panose="02020404030301010803" pitchFamily="18" charset="0"/>
              </a:rPr>
              <a:t>Attest and send back for submission to NAIC </a:t>
            </a: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B97BE3AB-32A2-0E59-CA29-F0D9608DE68F}"/>
              </a:ext>
            </a:extLst>
          </p:cNvPr>
          <p:cNvCxnSpPr>
            <a:cxnSpLocks/>
          </p:cNvCxnSpPr>
          <p:nvPr/>
        </p:nvCxnSpPr>
        <p:spPr>
          <a:xfrm>
            <a:off x="11573417" y="1301752"/>
            <a:ext cx="0" cy="1932977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0A8A3BFA-11B4-749B-8711-DDADB64AA291}"/>
              </a:ext>
            </a:extLst>
          </p:cNvPr>
          <p:cNvCxnSpPr>
            <a:cxnSpLocks/>
          </p:cNvCxnSpPr>
          <p:nvPr/>
        </p:nvCxnSpPr>
        <p:spPr>
          <a:xfrm flipH="1">
            <a:off x="10206301" y="3234729"/>
            <a:ext cx="1363633" cy="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Cylinder 119">
            <a:extLst>
              <a:ext uri="{FF2B5EF4-FFF2-40B4-BE49-F238E27FC236}">
                <a16:creationId xmlns:a16="http://schemas.microsoft.com/office/drawing/2014/main" id="{389990A9-54D6-C4A1-4279-61B09C371D4A}"/>
              </a:ext>
            </a:extLst>
          </p:cNvPr>
          <p:cNvSpPr/>
          <p:nvPr/>
        </p:nvSpPr>
        <p:spPr>
          <a:xfrm>
            <a:off x="9304146" y="4140704"/>
            <a:ext cx="914400" cy="1216152"/>
          </a:xfrm>
          <a:prstGeom prst="ca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Garamond" panose="02020404030301010803" pitchFamily="18" charset="0"/>
              </a:rPr>
              <a:t>Work with NAIC for Data Upload Issues </a:t>
            </a:r>
          </a:p>
          <a:p>
            <a:pPr algn="ctr"/>
            <a:r>
              <a:rPr lang="en-US" sz="1000" dirty="0">
                <a:latin typeface="Garamond" panose="02020404030301010803" pitchFamily="18" charset="0"/>
              </a:rPr>
              <a:t>(early June)</a:t>
            </a:r>
          </a:p>
        </p:txBody>
      </p:sp>
      <p:sp>
        <p:nvSpPr>
          <p:cNvPr id="121" name="Cylinder 120">
            <a:extLst>
              <a:ext uri="{FF2B5EF4-FFF2-40B4-BE49-F238E27FC236}">
                <a16:creationId xmlns:a16="http://schemas.microsoft.com/office/drawing/2014/main" id="{DBEE94C3-9AAB-7701-0D04-EC79969D690D}"/>
              </a:ext>
            </a:extLst>
          </p:cNvPr>
          <p:cNvSpPr/>
          <p:nvPr/>
        </p:nvSpPr>
        <p:spPr>
          <a:xfrm>
            <a:off x="9289541" y="5502862"/>
            <a:ext cx="914400" cy="1216152"/>
          </a:xfrm>
          <a:prstGeom prst="ca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Garamond" panose="02020404030301010803" pitchFamily="18" charset="0"/>
              </a:rPr>
              <a:t>Upload CSV Files to NAIC MCAS Portal  (early June)</a:t>
            </a:r>
          </a:p>
        </p:txBody>
      </p: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EABC3DC3-5A19-0A55-41E9-92449DF07B40}"/>
              </a:ext>
            </a:extLst>
          </p:cNvPr>
          <p:cNvCxnSpPr>
            <a:cxnSpLocks/>
          </p:cNvCxnSpPr>
          <p:nvPr/>
        </p:nvCxnSpPr>
        <p:spPr>
          <a:xfrm>
            <a:off x="9761346" y="3924528"/>
            <a:ext cx="0" cy="432351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8220573E-9285-B4E6-1B2E-E0956CF2E3F0}"/>
              </a:ext>
            </a:extLst>
          </p:cNvPr>
          <p:cNvCxnSpPr>
            <a:cxnSpLocks/>
          </p:cNvCxnSpPr>
          <p:nvPr/>
        </p:nvCxnSpPr>
        <p:spPr>
          <a:xfrm>
            <a:off x="9743082" y="5264832"/>
            <a:ext cx="0" cy="432351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Cylinder 117">
            <a:extLst>
              <a:ext uri="{FF2B5EF4-FFF2-40B4-BE49-F238E27FC236}">
                <a16:creationId xmlns:a16="http://schemas.microsoft.com/office/drawing/2014/main" id="{FE96F1AD-D7D4-BF3B-B37E-6F32DD4D1D41}"/>
              </a:ext>
            </a:extLst>
          </p:cNvPr>
          <p:cNvSpPr/>
          <p:nvPr/>
        </p:nvSpPr>
        <p:spPr>
          <a:xfrm>
            <a:off x="9272650" y="2835666"/>
            <a:ext cx="914400" cy="1216152"/>
          </a:xfrm>
          <a:prstGeom prst="ca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Garamond" panose="02020404030301010803" pitchFamily="18" charset="0"/>
              </a:rPr>
              <a:t>Create CSV Files </a:t>
            </a:r>
          </a:p>
          <a:p>
            <a:pPr algn="ctr"/>
            <a:r>
              <a:rPr lang="en-US" sz="1000" dirty="0">
                <a:latin typeface="Garamond" panose="02020404030301010803" pitchFamily="18" charset="0"/>
              </a:rPr>
              <a:t>(&lt;1 MG)</a:t>
            </a:r>
          </a:p>
          <a:p>
            <a:pPr algn="ctr"/>
            <a:r>
              <a:rPr lang="en-US" sz="1000" dirty="0">
                <a:latin typeface="Garamond" panose="02020404030301010803" pitchFamily="18" charset="0"/>
              </a:rPr>
              <a:t>(early June)</a:t>
            </a:r>
          </a:p>
        </p:txBody>
      </p:sp>
      <p:sp>
        <p:nvSpPr>
          <p:cNvPr id="130" name="Diamond 129">
            <a:extLst>
              <a:ext uri="{FF2B5EF4-FFF2-40B4-BE49-F238E27FC236}">
                <a16:creationId xmlns:a16="http://schemas.microsoft.com/office/drawing/2014/main" id="{088BACCF-D559-E829-03D9-71070B451834}"/>
              </a:ext>
            </a:extLst>
          </p:cNvPr>
          <p:cNvSpPr/>
          <p:nvPr/>
        </p:nvSpPr>
        <p:spPr>
          <a:xfrm>
            <a:off x="2199506" y="3043549"/>
            <a:ext cx="1960983" cy="1501227"/>
          </a:xfrm>
          <a:prstGeom prst="diamond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Garamond" panose="02020404030301010803" pitchFamily="18" charset="0"/>
              </a:rPr>
              <a:t>Initiate data capture for Review, Member &amp; Claim </a:t>
            </a:r>
          </a:p>
          <a:p>
            <a:pPr algn="ctr"/>
            <a:r>
              <a:rPr lang="en-US" sz="1000" dirty="0">
                <a:latin typeface="Garamond" panose="02020404030301010803" pitchFamily="18" charset="0"/>
              </a:rPr>
              <a:t>(mid/late April) </a:t>
            </a:r>
          </a:p>
        </p:txBody>
      </p:sp>
      <p:sp>
        <p:nvSpPr>
          <p:cNvPr id="56" name="Cube 55">
            <a:extLst>
              <a:ext uri="{FF2B5EF4-FFF2-40B4-BE49-F238E27FC236}">
                <a16:creationId xmlns:a16="http://schemas.microsoft.com/office/drawing/2014/main" id="{DE6FDD21-5C1F-DF20-5C2E-0EDD47F70D99}"/>
              </a:ext>
            </a:extLst>
          </p:cNvPr>
          <p:cNvSpPr/>
          <p:nvPr/>
        </p:nvSpPr>
        <p:spPr>
          <a:xfrm>
            <a:off x="5037292" y="5862448"/>
            <a:ext cx="1502229" cy="769002"/>
          </a:xfrm>
          <a:prstGeom prst="cub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Garamond" panose="02020404030301010803" pitchFamily="18" charset="0"/>
              </a:rPr>
              <a:t>Obtain &amp; Verify On &amp; Off- Exchange Business (mid/late April)</a:t>
            </a:r>
          </a:p>
        </p:txBody>
      </p:sp>
      <p:sp>
        <p:nvSpPr>
          <p:cNvPr id="50" name="Cube 49">
            <a:extLst>
              <a:ext uri="{FF2B5EF4-FFF2-40B4-BE49-F238E27FC236}">
                <a16:creationId xmlns:a16="http://schemas.microsoft.com/office/drawing/2014/main" id="{CAAB8EF4-FA69-A74A-2001-81627EED575C}"/>
              </a:ext>
            </a:extLst>
          </p:cNvPr>
          <p:cNvSpPr/>
          <p:nvPr/>
        </p:nvSpPr>
        <p:spPr>
          <a:xfrm>
            <a:off x="3214568" y="5879750"/>
            <a:ext cx="1478916" cy="734399"/>
          </a:xfrm>
          <a:prstGeom prst="cub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Garamond" panose="02020404030301010803" pitchFamily="18" charset="0"/>
              </a:rPr>
              <a:t>Obtain Report from Legal for Officers (mid/late April)</a:t>
            </a:r>
          </a:p>
        </p:txBody>
      </p:sp>
      <p:sp>
        <p:nvSpPr>
          <p:cNvPr id="49" name="Cube 48">
            <a:extLst>
              <a:ext uri="{FF2B5EF4-FFF2-40B4-BE49-F238E27FC236}">
                <a16:creationId xmlns:a16="http://schemas.microsoft.com/office/drawing/2014/main" id="{CC395DB5-2814-34C7-61C2-01908FDE2E5C}"/>
              </a:ext>
            </a:extLst>
          </p:cNvPr>
          <p:cNvSpPr/>
          <p:nvPr/>
        </p:nvSpPr>
        <p:spPr>
          <a:xfrm>
            <a:off x="1296378" y="5849266"/>
            <a:ext cx="1502229" cy="846587"/>
          </a:xfrm>
          <a:prstGeom prst="cub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Garamond" panose="02020404030301010803" pitchFamily="18" charset="0"/>
              </a:rPr>
              <a:t>Request Substance Abuse &amp; Mental Health Parity File </a:t>
            </a:r>
          </a:p>
          <a:p>
            <a:pPr algn="ctr"/>
            <a:r>
              <a:rPr lang="en-US" sz="1000" dirty="0">
                <a:latin typeface="Garamond" panose="02020404030301010803" pitchFamily="18" charset="0"/>
              </a:rPr>
              <a:t>(mid/late April)</a:t>
            </a:r>
          </a:p>
        </p:txBody>
      </p: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48BE4A5D-22D3-4165-A8F9-E32E62EDC62D}"/>
              </a:ext>
            </a:extLst>
          </p:cNvPr>
          <p:cNvCxnSpPr>
            <a:cxnSpLocks/>
          </p:cNvCxnSpPr>
          <p:nvPr/>
        </p:nvCxnSpPr>
        <p:spPr>
          <a:xfrm>
            <a:off x="6178905" y="1274851"/>
            <a:ext cx="1698920" cy="53802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446D8B8-3862-D065-56DE-E439A499DEA4}"/>
              </a:ext>
            </a:extLst>
          </p:cNvPr>
          <p:cNvSpPr txBox="1"/>
          <p:nvPr/>
        </p:nvSpPr>
        <p:spPr>
          <a:xfrm>
            <a:off x="10625313" y="6377675"/>
            <a:ext cx="11965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ookman Old Style" panose="02050604050505020204" pitchFamily="18" charset="0"/>
              </a:rPr>
              <a:t>Illustrative </a:t>
            </a:r>
          </a:p>
        </p:txBody>
      </p:sp>
    </p:spTree>
    <p:extLst>
      <p:ext uri="{BB962C8B-B14F-4D97-AF65-F5344CB8AC3E}">
        <p14:creationId xmlns:p14="http://schemas.microsoft.com/office/powerpoint/2010/main" val="3547849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BA2A413-7E7E-6073-2A79-33250A478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br>
              <a:rPr lang="en-US" sz="3600" b="1" dirty="0">
                <a:latin typeface="Bookman Old Style" panose="02050604050505020204" pitchFamily="18" charset="0"/>
              </a:rPr>
            </a:b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Reasons June 30 Filing Makes Sense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8ACBD7C-B08C-DCC4-3307-ABCFAD55F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291" y="1782981"/>
            <a:ext cx="3934437" cy="4393982"/>
          </a:xfrm>
        </p:spPr>
        <p:txBody>
          <a:bodyPr>
            <a:normAutofit fontScale="92500"/>
          </a:bodyPr>
          <a:lstStyle/>
          <a:p>
            <a:r>
              <a:rPr lang="en-US" sz="1400" b="1" dirty="0">
                <a:solidFill>
                  <a:schemeClr val="accent1"/>
                </a:solidFill>
                <a:latin typeface="Bookman Old Style" panose="02050604050505020204" pitchFamily="18" charset="0"/>
              </a:rPr>
              <a:t>Increases data completeness when filed at the conclusion of the 2</a:t>
            </a:r>
            <a:r>
              <a:rPr lang="en-US" sz="1400" b="1" baseline="30000" dirty="0">
                <a:solidFill>
                  <a:schemeClr val="accent1"/>
                </a:solidFill>
                <a:latin typeface="Bookman Old Style" panose="02050604050505020204" pitchFamily="18" charset="0"/>
              </a:rPr>
              <a:t>nd</a:t>
            </a:r>
            <a:r>
              <a:rPr lang="en-US" sz="1400" b="1" dirty="0">
                <a:solidFill>
                  <a:schemeClr val="accent1"/>
                </a:solidFill>
                <a:latin typeface="Bookman Old Style" panose="02050604050505020204" pitchFamily="18" charset="0"/>
              </a:rPr>
              <a:t> quarter (June) rather than the beginning of 2</a:t>
            </a:r>
            <a:r>
              <a:rPr lang="en-US" sz="1400" b="1" baseline="30000" dirty="0">
                <a:solidFill>
                  <a:schemeClr val="accent1"/>
                </a:solidFill>
                <a:latin typeface="Bookman Old Style" panose="02050604050505020204" pitchFamily="18" charset="0"/>
              </a:rPr>
              <a:t>nd</a:t>
            </a:r>
            <a:r>
              <a:rPr lang="en-US" sz="1400" b="1" dirty="0">
                <a:solidFill>
                  <a:schemeClr val="accent1"/>
                </a:solidFill>
                <a:latin typeface="Bookman Old Style" panose="02050604050505020204" pitchFamily="18" charset="0"/>
              </a:rPr>
              <a:t> quarter (April) – claims reconciliation. </a:t>
            </a:r>
          </a:p>
          <a:p>
            <a:pPr lvl="1"/>
            <a:r>
              <a:rPr lang="en-US" sz="1300" b="1" dirty="0">
                <a:solidFill>
                  <a:schemeClr val="accent1"/>
                </a:solidFill>
                <a:latin typeface="Bookman Old Style" panose="02050604050505020204" pitchFamily="18" charset="0"/>
              </a:rPr>
              <a:t>Regulators and carriers both benefit from having the information more accurate rather than just fast. </a:t>
            </a:r>
          </a:p>
          <a:p>
            <a:endParaRPr lang="en-US" sz="1200" b="1" dirty="0">
              <a:solidFill>
                <a:schemeClr val="accent1"/>
              </a:solidFill>
              <a:latin typeface="Bookman Old Style" panose="02050604050505020204" pitchFamily="18" charset="0"/>
            </a:endParaRPr>
          </a:p>
          <a:p>
            <a:r>
              <a:rPr lang="en-US" sz="1400" b="1" dirty="0">
                <a:solidFill>
                  <a:schemeClr val="accent1"/>
                </a:solidFill>
                <a:latin typeface="Bookman Old Style" panose="02050604050505020204" pitchFamily="18" charset="0"/>
              </a:rPr>
              <a:t>Increases data accuracy and avoids false identification of outliers causing unnecessary work for regulators and carriers. </a:t>
            </a:r>
          </a:p>
          <a:p>
            <a:endParaRPr lang="en-US" sz="1400" b="1" dirty="0">
              <a:solidFill>
                <a:schemeClr val="accent1"/>
              </a:solidFill>
              <a:latin typeface="Bookman Old Style" panose="02050604050505020204" pitchFamily="18" charset="0"/>
            </a:endParaRPr>
          </a:p>
          <a:p>
            <a:r>
              <a:rPr lang="en-US" sz="1400" b="1" dirty="0">
                <a:solidFill>
                  <a:schemeClr val="accent1"/>
                </a:solidFill>
                <a:latin typeface="Bookman Old Style" panose="02050604050505020204" pitchFamily="18" charset="0"/>
              </a:rPr>
              <a:t>Decreases the need for carrier extension requests. </a:t>
            </a:r>
          </a:p>
          <a:p>
            <a:endParaRPr lang="en-US" sz="1400" b="1" dirty="0">
              <a:solidFill>
                <a:schemeClr val="accent1"/>
              </a:solidFill>
              <a:latin typeface="Bookman Old Style" panose="02050604050505020204" pitchFamily="18" charset="0"/>
            </a:endParaRPr>
          </a:p>
          <a:p>
            <a:r>
              <a:rPr lang="en-US" sz="1400" b="1" dirty="0">
                <a:solidFill>
                  <a:schemeClr val="accent1"/>
                </a:solidFill>
                <a:latin typeface="Bookman Old Style" panose="02050604050505020204" pitchFamily="18" charset="0"/>
              </a:rPr>
              <a:t>Allows regulators to engage in more targeted market conduct exams relying on more accurate and useful data. </a:t>
            </a:r>
          </a:p>
          <a:p>
            <a:endParaRPr lang="en-US" sz="1100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1100" dirty="0">
              <a:latin typeface="Bookman Old Style" panose="02050604050505020204" pitchFamily="18" charset="0"/>
            </a:endParaRPr>
          </a:p>
        </p:txBody>
      </p:sp>
      <p:grpSp>
        <p:nvGrpSpPr>
          <p:cNvPr id="23" name="Group 12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14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 descr="Slow, but sure">
            <a:extLst>
              <a:ext uri="{FF2B5EF4-FFF2-40B4-BE49-F238E27FC236}">
                <a16:creationId xmlns:a16="http://schemas.microsoft.com/office/drawing/2014/main" id="{D14CDED5-2C0E-AAE4-35D8-11A689686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2025432"/>
            <a:ext cx="5452532" cy="3602710"/>
          </a:xfrm>
          <a:prstGeom prst="rect">
            <a:avLst/>
          </a:prstGeom>
          <a:noFill/>
        </p:spPr>
      </p:pic>
      <p:grpSp>
        <p:nvGrpSpPr>
          <p:cNvPr id="25" name="Group 16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26" name="Rectangle 17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Isosceles Triangle 18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2768F01-16AB-333A-BA12-C57D8F570418}"/>
              </a:ext>
            </a:extLst>
          </p:cNvPr>
          <p:cNvSpPr txBox="1"/>
          <p:nvPr/>
        </p:nvSpPr>
        <p:spPr>
          <a:xfrm>
            <a:off x="6856602" y="6058405"/>
            <a:ext cx="4186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A94D0F"/>
                </a:solidFill>
              </a:rPr>
              <a:t>The Tortoise or the Hare?</a:t>
            </a:r>
          </a:p>
        </p:txBody>
      </p:sp>
    </p:spTree>
    <p:extLst>
      <p:ext uri="{BB962C8B-B14F-4D97-AF65-F5344CB8AC3E}">
        <p14:creationId xmlns:p14="http://schemas.microsoft.com/office/powerpoint/2010/main" val="1309980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6674D47D81254AAE898D727025BAAD" ma:contentTypeVersion="17" ma:contentTypeDescription="Create a new document." ma:contentTypeScope="" ma:versionID="f1a4347525975c2378addf0702751c71">
  <xsd:schema xmlns:xsd="http://www.w3.org/2001/XMLSchema" xmlns:xs="http://www.w3.org/2001/XMLSchema" xmlns:p="http://schemas.microsoft.com/office/2006/metadata/properties" xmlns:ns1="http://schemas.microsoft.com/sharepoint/v3" xmlns:ns2="734dc620-9a3c-4363-b6b2-552d0a5c0ad8" xmlns:ns3="http://schemas.microsoft.com/sharepoint/v3/fields" xmlns:ns4="55eb7663-75cc-4f64-9609-52561375e7a6" xmlns:ns5="3c9e15a3-223f-4584-afb1-1dbe0b3878fa" targetNamespace="http://schemas.microsoft.com/office/2006/metadata/properties" ma:root="true" ma:fieldsID="4207b26d9c69e3e16c88978d64573ecd" ns1:_="" ns2:_="" ns3:_="" ns4:_="" ns5:_="">
    <xsd:import namespace="http://schemas.microsoft.com/sharepoint/v3"/>
    <xsd:import namespace="734dc620-9a3c-4363-b6b2-552d0a5c0ad8"/>
    <xsd:import namespace="http://schemas.microsoft.com/sharepoint/v3/fields"/>
    <xsd:import namespace="55eb7663-75cc-4f64-9609-52561375e7a6"/>
    <xsd:import namespace="3c9e15a3-223f-4584-afb1-1dbe0b3878fa"/>
    <xsd:element name="properties">
      <xsd:complexType>
        <xsd:sequence>
          <xsd:element name="documentManagement">
            <xsd:complexType>
              <xsd:all>
                <xsd:element ref="ns2:Meeting_x0020_Type"/>
                <xsd:element ref="ns1:StartDate" minOccurs="0"/>
                <xsd:element ref="ns3:_EndDate" minOccurs="0"/>
                <xsd:element ref="ns3:Location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2:SharedWithUsers" minOccurs="0"/>
                <xsd:element ref="ns2:SharedWithDetail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OCR" minOccurs="0"/>
                <xsd:element ref="ns4:MediaServiceLocation" minOccurs="0"/>
                <xsd:element ref="ns4:lcf76f155ced4ddcb4097134ff3c332f" minOccurs="0"/>
                <xsd:element ref="ns5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tartDate" ma:index="9" nillable="true" ma:displayName="Start Date" ma:default="[today]" ma:format="DateOnly" ma:indexed="true" ma:internalName="Start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4dc620-9a3c-4363-b6b2-552d0a5c0ad8" elementFormDefault="qualified">
    <xsd:import namespace="http://schemas.microsoft.com/office/2006/documentManagement/types"/>
    <xsd:import namespace="http://schemas.microsoft.com/office/infopath/2007/PartnerControls"/>
    <xsd:element name="Meeting_x0020_Type" ma:index="8" ma:displayName="Meeting Type" ma:format="Dropdown" ma:internalName="Meeting_x0020_Type">
      <xsd:simpleType>
        <xsd:union memberTypes="dms:Text">
          <xsd:simpleType>
            <xsd:restriction base="dms:Choice">
              <xsd:enumeration value="Commissioners' Conference"/>
              <xsd:enumeration value="Fall National"/>
              <xsd:enumeration value="Insurance Summit"/>
              <xsd:enumeration value="Leadership Forum"/>
              <xsd:enumeration value="Mid-Year ExCo and RT"/>
              <xsd:enumeration value="Spring National"/>
              <xsd:enumeration value="Summer National"/>
            </xsd:restriction>
          </xsd:simpleType>
        </xsd:union>
      </xsd:simple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EndDate" ma:index="10" nillable="true" ma:displayName="End Date" ma:default="[today]" ma:format="DateOnly" ma:internalName="_EndDate">
      <xsd:simpleType>
        <xsd:restriction base="dms:DateTime"/>
      </xsd:simpleType>
    </xsd:element>
    <xsd:element name="Location" ma:index="11" nillable="true" ma:displayName="Location" ma:internalName="Loca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eb7663-75cc-4f64-9609-52561375e7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c28e0220-fee2-4e32-9192-0559fdf47d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9e15a3-223f-4584-afb1-1dbe0b3878fa" elementFormDefault="qualified">
    <xsd:import namespace="http://schemas.microsoft.com/office/2006/documentManagement/types"/>
    <xsd:import namespace="http://schemas.microsoft.com/office/infopath/2007/PartnerControls"/>
    <xsd:element name="TaxCatchAll" ma:index="27" nillable="true" ma:displayName="Taxonomy Catch All Column" ma:hidden="true" ma:list="{b1fe78a2-4e71-403c-bd98-a83249bb9193}" ma:internalName="TaxCatchAll" ma:showField="CatchAllData" ma:web="734dc620-9a3c-4363-b6b2-552d0a5c0a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c9e15a3-223f-4584-afb1-1dbe0b3878fa" xsi:nil="true"/>
    <lcf76f155ced4ddcb4097134ff3c332f xmlns="55eb7663-75cc-4f64-9609-52561375e7a6">
      <Terms xmlns="http://schemas.microsoft.com/office/infopath/2007/PartnerControls"/>
    </lcf76f155ced4ddcb4097134ff3c332f>
    <_EndDate xmlns="http://schemas.microsoft.com/sharepoint/v3/fields">2022-07-21T20:01:46+00:00</_EndDate>
    <StartDate xmlns="http://schemas.microsoft.com/sharepoint/v3">2022-07-21T20:01:46+00:00</StartDate>
    <Location xmlns="http://schemas.microsoft.com/sharepoint/v3/fields" xsi:nil="true"/>
    <Meeting_x0020_Type xmlns="734dc620-9a3c-4363-b6b2-552d0a5c0ad8"/>
  </documentManagement>
</p:properties>
</file>

<file path=customXml/itemProps1.xml><?xml version="1.0" encoding="utf-8"?>
<ds:datastoreItem xmlns:ds="http://schemas.openxmlformats.org/officeDocument/2006/customXml" ds:itemID="{D4881749-3957-4342-9890-E3AE9EC12B9F}"/>
</file>

<file path=customXml/itemProps2.xml><?xml version="1.0" encoding="utf-8"?>
<ds:datastoreItem xmlns:ds="http://schemas.openxmlformats.org/officeDocument/2006/customXml" ds:itemID="{27D68750-964F-4A9B-ABCD-71D930D2ED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881A87-FC0A-495E-A94F-46EE3B789755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4218a6e7-a723-46ec-86da-227ef6522e59"/>
    <ds:schemaRef ds:uri="43a65a49-897d-4a9b-b12c-154380eced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10954</TotalTime>
  <Words>604</Words>
  <Application>Microsoft Office PowerPoint</Application>
  <PresentationFormat>Widescreen</PresentationFormat>
  <Paragraphs>134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Bookman Old Style</vt:lpstr>
      <vt:lpstr>Calibri</vt:lpstr>
      <vt:lpstr>Calibri Light</vt:lpstr>
      <vt:lpstr>Garamond</vt:lpstr>
      <vt:lpstr>Office Theme</vt:lpstr>
      <vt:lpstr>Health MCAS Filing Date  2023 and Beyond</vt:lpstr>
      <vt:lpstr>Background </vt:lpstr>
      <vt:lpstr>PowerPoint Presentation</vt:lpstr>
      <vt:lpstr>WHY is Health Different?</vt:lpstr>
      <vt:lpstr>DATA</vt:lpstr>
      <vt:lpstr>COMPLEXITY</vt:lpstr>
      <vt:lpstr>PowerPoint Presentation</vt:lpstr>
      <vt:lpstr> Reasons June 30 Filing Makes Sense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Burns, Samantha</dc:creator>
  <cp:lastModifiedBy>Cooper, Teresa</cp:lastModifiedBy>
  <cp:revision>7</cp:revision>
  <dcterms:created xsi:type="dcterms:W3CDTF">2022-07-06T19:38:02Z</dcterms:created>
  <dcterms:modified xsi:type="dcterms:W3CDTF">2022-07-18T18:41:31Z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0x010100376674D47D81254AAE898D727025BAAD</vt:lpwstr>
  </property>
  <property fmtid="{D5CDD505-2E9C-101B-9397-08002B2CF9AE}" pid="3" name="MSIP_Label_6a772476-9fad-428e-bd1c-a3a17c3bbc75_Enabled">
    <vt:lpwstr>true</vt:lpwstr>
  </property>
  <property fmtid="{D5CDD505-2E9C-101B-9397-08002B2CF9AE}" pid="4" name="MSIP_Label_6a772476-9fad-428e-bd1c-a3a17c3bbc75_SetDate">
    <vt:lpwstr>2022-07-15T18:57:43Z</vt:lpwstr>
  </property>
  <property fmtid="{D5CDD505-2E9C-101B-9397-08002B2CF9AE}" pid="5" name="MSIP_Label_6a772476-9fad-428e-bd1c-a3a17c3bbc75_Method">
    <vt:lpwstr>Standard</vt:lpwstr>
  </property>
  <property fmtid="{D5CDD505-2E9C-101B-9397-08002B2CF9AE}" pid="6" name="MSIP_Label_6a772476-9fad-428e-bd1c-a3a17c3bbc75_Name">
    <vt:lpwstr>Confidential Information</vt:lpwstr>
  </property>
  <property fmtid="{D5CDD505-2E9C-101B-9397-08002B2CF9AE}" pid="7" name="MSIP_Label_6a772476-9fad-428e-bd1c-a3a17c3bbc75_SiteId">
    <vt:lpwstr>bb087376-1284-4173-9385-a6766cdfef8c</vt:lpwstr>
  </property>
  <property fmtid="{D5CDD505-2E9C-101B-9397-08002B2CF9AE}" pid="8" name="MSIP_Label_6a772476-9fad-428e-bd1c-a3a17c3bbc75_ActionId">
    <vt:lpwstr>157ab367-d838-4631-a34d-9d9c11297d60</vt:lpwstr>
  </property>
  <property fmtid="{D5CDD505-2E9C-101B-9397-08002B2CF9AE}" pid="9" name="MSIP_Label_6a772476-9fad-428e-bd1c-a3a17c3bbc75_ContentBits">
    <vt:lpwstr>0</vt:lpwstr>
  </property>
</Properties>
</file>